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2" r:id="rId4"/>
    <p:sldId id="269" r:id="rId5"/>
    <p:sldId id="263" r:id="rId6"/>
    <p:sldId id="264" r:id="rId7"/>
    <p:sldId id="265" r:id="rId8"/>
    <p:sldId id="267" r:id="rId9"/>
    <p:sldId id="275" r:id="rId10"/>
    <p:sldId id="274" r:id="rId11"/>
    <p:sldId id="272" r:id="rId12"/>
    <p:sldId id="277" r:id="rId13"/>
    <p:sldId id="279" r:id="rId14"/>
    <p:sldId id="270" r:id="rId15"/>
    <p:sldId id="271" r:id="rId16"/>
    <p:sldId id="261" r:id="rId17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5D8"/>
    <a:srgbClr val="8FA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0" autoAdjust="0"/>
    <p:restoredTop sz="96374" autoAdjust="0"/>
  </p:normalViewPr>
  <p:slideViewPr>
    <p:cSldViewPr snapToGrid="0">
      <p:cViewPr varScale="1">
        <p:scale>
          <a:sx n="113" d="100"/>
          <a:sy n="113" d="100"/>
        </p:scale>
        <p:origin x="9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9DC7F-C595-4E25-AA47-4DF1FA6E2F23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906A-1FF1-4D03-8B7D-FBA7C0D0FC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47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E906A-1FF1-4D03-8B7D-FBA7C0D0FC8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76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A61067-A1F5-4F2B-9E4D-DE45CAB05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164EC65-9E43-4959-8163-25588A4D0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DE95EE0-B34B-4E54-9BE4-A11A3AA7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4E8FAA-0E2C-4972-9983-CEA0C32F8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B854CE2-FB90-4DCB-BE21-40791F822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45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0C6818-E4A1-48F2-9805-13EBA315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2D2EB4C-996A-4F4D-8330-D1A09D6CD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3E3379D-88B5-4CA7-A175-649A68F6F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9CF611A-33D6-45A0-8B08-35E0A7EF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A94A1AD-2BE9-4EB2-B6C0-6E69316F9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46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ED01229-CE65-4654-835F-CAA4D75F57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26C6CAC7-EBBA-418C-8C40-678E0812F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6B27914-ACE6-4D80-BAF2-D5B6AF4AB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A9E1FC8-6574-4767-8523-E179D1D33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06B013-E3AC-46A0-8491-07846FC5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0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AD9A79A-CA0A-4EB8-9DC8-13A74136F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7B2AC61-BC8F-4AFE-AB9D-77F713B72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657C1B8-39AC-457B-AE00-D924231A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43FB7E6-A2EB-4887-BFBC-7410FEE7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895E5BA-B4D6-4A1C-87A5-332D499D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98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01CA93-2E2B-433F-9AB5-7077D986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9D17EAB-7BC9-4361-925C-14E31A13C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3DBE724-4D6A-458C-A284-CF8341DC3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2936179-5D2E-4AB4-93DA-B60CA176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AC2BEF1-393C-49AF-9BD8-494570F2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26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F2CB0C-C67C-401D-9C39-2E2DC5F3C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B8DA09-3EF6-48D1-B0E4-570C97EAC5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C5D027D-03BE-45CA-B0A6-2E2D6FDD6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5843C88-499B-46CB-B0F7-6706A9F06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5DA881D-27E4-4651-9182-988D1E2D4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D52F7DE-44FA-4767-BEE7-E5A674EA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4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9714F6-FCA4-4D70-9FC2-9990326B2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404921D-D056-45C6-A48F-B60745CAF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296A6FC-7BCF-4543-B0D0-8B25E50DB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3C1E4C7-AFBD-49BF-8B7F-25C7E99FD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9596E5EA-5479-4D1D-8B84-62EA98E16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8E43E2A-766C-4EA1-BF2C-04368022D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2F31C7-63CC-43EA-99EA-2C1B69173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4F64A817-43A1-46CF-9AD5-EBC561F9C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93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BAF5334-8438-4DE4-8EA8-EB367D6E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5AAD24B4-6C23-451B-AAFF-5BC7DFD9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87DECE8-4A9C-4F03-8069-C16BC0C1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FEFD358-E11D-4468-B07E-8D316FB47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8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188EEC4A-F9E9-4713-BC30-F8BBFC57F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62F90686-0A11-406A-8C33-3CC8D9606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9F5706B-3274-422C-A2B9-608A0EEB7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0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D64793A-61CE-4B78-A6CF-5DDAC5CC8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97A3518-A277-4781-BDE7-39E0A3720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254B3BC-E587-4807-96BB-4433184AF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B88694C-A700-4134-966F-F814FC51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996E145-97ED-403E-AA3B-B029643D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A4B1DCE-3EE5-4ABF-9FA6-DD943E81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59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09F20D-9023-4085-99EA-E5496F1A9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D327696-4945-4534-A577-FFCEA40AB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DDAF517-0328-457C-8D00-CB1B8F039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BC1A4B3-ED8B-4D68-88E9-B955D4504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0689D11-8C88-4A4A-9885-3CDABC38F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5BD3A8A-0DC2-4797-9048-F0AB786BB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01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A3CE81-34AA-4DCF-994A-A725882D5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B2CAAFC-6A91-4032-82EF-8ABB6FCEF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934E2B4-D5DE-4609-B7D3-206C7C7ABC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47A11-A43B-41DE-B58D-98AD3E1F1587}" type="datetimeFigureOut">
              <a:rPr lang="ru-RU" smtClean="0"/>
              <a:t>27.12.2022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FCE7E23-4048-4FC8-8DF8-61AAF458A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B86118F-BE90-4A3C-9984-59AE824B50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9118026-C389-4F90-B0C7-22ADBCED5E45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AD54396-0418-4940-A1B7-3989CB38A1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36" y="1396683"/>
            <a:ext cx="10853928" cy="23876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Georgia" panose="02040502050405020303" pitchFamily="18" charset="0"/>
              </a:rPr>
              <a:t>ПОРЯДОК ОПЛАТЫ МЕДИЦИНСКОЙ ПОМОЩИ В СИСТЕМЕ ОБЯЗАТЕЛЬНОГО МЕДИЦИНСКОГО СТРАХОВАНИЯ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DA960BE-9489-4C63-92ED-9144B0F952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70504" y="5090636"/>
            <a:ext cx="9144000" cy="1767364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24000"/>
              </a:lnSpc>
            </a:pPr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Заместитель начальника</a:t>
            </a:r>
            <a:br>
              <a:rPr lang="ru-RU" sz="1800" dirty="0">
                <a:latin typeface="Georgia" panose="02040502050405020303" pitchFamily="18" charset="0"/>
              </a:rPr>
            </a:br>
            <a:r>
              <a:rPr lang="ru-RU" sz="1800" dirty="0">
                <a:latin typeface="Georgia" panose="02040502050405020303" pitchFamily="18" charset="0"/>
              </a:rPr>
              <a:t>                                                                               Финансово-экономического управления</a:t>
            </a:r>
            <a:br>
              <a:rPr lang="ru-RU" sz="1800" dirty="0">
                <a:latin typeface="Georgia" panose="02040502050405020303" pitchFamily="18" charset="0"/>
              </a:rPr>
            </a:br>
            <a:r>
              <a:rPr lang="ru-RU" sz="1800" dirty="0">
                <a:latin typeface="Georgia" panose="02040502050405020303" pitchFamily="18" charset="0"/>
              </a:rPr>
              <a:t> </a:t>
            </a:r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Тимошинина Екатерина Владимировна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ТЕРРИТОРИАЛЬНЫЙ ФОНД ОБЯЗАТЕЛЬНОГО</a:t>
            </a:r>
            <a:r>
              <a:rPr lang="en-US" sz="1800" dirty="0">
                <a:latin typeface="Georgia" panose="02040502050405020303" pitchFamily="18" charset="0"/>
              </a:rPr>
              <a:t>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МЕДИЦИНСКОГО СТРАХОВАНИЯ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МОСКОВСКОЙ ОБЛАСТИ</a:t>
            </a:r>
          </a:p>
        </p:txBody>
      </p:sp>
      <p:sp>
        <p:nvSpPr>
          <p:cNvPr id="5" name="Прямоугольник 11">
            <a:extLst>
              <a:ext uri="{FF2B5EF4-FFF2-40B4-BE49-F238E27FC236}">
                <a16:creationId xmlns="" xmlns:a16="http://schemas.microsoft.com/office/drawing/2014/main" id="{F5BE421F-0C85-4762-8EEC-088906286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2450"/>
            <a:ext cx="12192000" cy="35204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766" tIns="47882" rIns="95766" bIns="47882" anchor="ctr"/>
          <a:lstStyle/>
          <a:p>
            <a:pPr algn="ctr" defTabSz="957094"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2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>
            <a:cxnSpLocks/>
          </p:cNvCxnSpPr>
          <p:nvPr/>
        </p:nvCxnSpPr>
        <p:spPr>
          <a:xfrm>
            <a:off x="335360" y="527761"/>
            <a:ext cx="11617291" cy="26164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143339" y="-10124"/>
            <a:ext cx="11905323" cy="579640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стоимости законченного случая лечения в условиях круглосуточного стационара, в составе которых установлена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6769" y="582683"/>
            <a:ext cx="445151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904842" y="593335"/>
            <a:ext cx="61383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51895" y="595753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8676" y="581379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31637" y="53333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23152" y="572949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07332" y="576062"/>
            <a:ext cx="429649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03979" y="588041"/>
            <a:ext cx="50223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5947" y="56276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3406163"/>
            <a:ext cx="1195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в медицинской организации третьего уровня (подуровень А) по клинико-статистической группе </a:t>
            </a:r>
            <a:r>
              <a:rPr lang="en-US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133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«Лекарственная терапия при злокачественных новообразованиях (кроме лимфоидной и кроветворной тканей), взрослые (уровень 9)»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575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6575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56575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6575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56575" y="6051886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8098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25 968,48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6656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1,083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6657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4,47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6655" y="514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97320" y="60119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=""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2569356" y="56850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=""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3698147" y="599134"/>
            <a:ext cx="716856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4620707" y="54868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8189733" y="55392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="" xmlns:a16="http://schemas.microsoft.com/office/drawing/2014/main" id="{84CA4B15-9CE6-4D5E-B462-988F893BAC15}"/>
              </a:ext>
            </a:extLst>
          </p:cNvPr>
          <p:cNvSpPr/>
          <p:nvPr/>
        </p:nvSpPr>
        <p:spPr>
          <a:xfrm>
            <a:off x="1906960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630F6DCA-8511-4505-84AF-FB27423F7FB2}"/>
              </a:ext>
            </a:extLst>
          </p:cNvPr>
          <p:cNvSpPr txBox="1"/>
          <p:nvPr/>
        </p:nvSpPr>
        <p:spPr>
          <a:xfrm>
            <a:off x="2627040" y="51479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=""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156575" y="981559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=""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156575" y="1408627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=""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156575" y="184067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=""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156575" y="227272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="" xmlns:a16="http://schemas.microsoft.com/office/drawing/2014/main" id="{12DE765D-846E-4516-ACAC-5995F5A41885}"/>
              </a:ext>
            </a:extLst>
          </p:cNvPr>
          <p:cNvSpPr/>
          <p:nvPr/>
        </p:nvSpPr>
        <p:spPr>
          <a:xfrm>
            <a:off x="143339" y="3089851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="" xmlns:a16="http://schemas.microsoft.com/office/drawing/2014/main" id="{5202DB60-C1AD-4261-BE00-72DC71ABC9A0}"/>
              </a:ext>
            </a:extLst>
          </p:cNvPr>
          <p:cNvSpPr/>
          <p:nvPr/>
        </p:nvSpPr>
        <p:spPr>
          <a:xfrm>
            <a:off x="4709105" y="231731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=""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897321" y="1374047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891698" y="932723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896011" y="1838210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9а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=""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911063" y="2265443"/>
            <a:ext cx="357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9а к Тарифному соглашению)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="" xmlns:a16="http://schemas.microsoft.com/office/drawing/2014/main" id="{F86180D7-310B-486D-AADE-3D2C830A4FBA}"/>
              </a:ext>
            </a:extLst>
          </p:cNvPr>
          <p:cNvSpPr txBox="1"/>
          <p:nvPr/>
        </p:nvSpPr>
        <p:spPr>
          <a:xfrm>
            <a:off x="5607331" y="2193817"/>
            <a:ext cx="39082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уровня оказания медицинской помощи (приложение 2а к Тарифному соглашению)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D0DA1994-5355-4110-B14C-9E1EDA25D779}"/>
              </a:ext>
            </a:extLst>
          </p:cNvPr>
          <p:cNvSpPr txBox="1"/>
          <p:nvPr/>
        </p:nvSpPr>
        <p:spPr>
          <a:xfrm>
            <a:off x="949015" y="3102118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65B5F834-6523-4A7C-9444-4571733B753D}"/>
              </a:ext>
            </a:extLst>
          </p:cNvPr>
          <p:cNvSpPr txBox="1"/>
          <p:nvPr/>
        </p:nvSpPr>
        <p:spPr>
          <a:xfrm>
            <a:off x="1864789" y="59867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D910BBD7-B105-46D1-829C-831232E424AB}"/>
              </a:ext>
            </a:extLst>
          </p:cNvPr>
          <p:cNvSpPr txBox="1"/>
          <p:nvPr/>
        </p:nvSpPr>
        <p:spPr>
          <a:xfrm>
            <a:off x="2728476" y="5277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EBBD55F2-D1E7-46C3-B737-71C1CC65F026}"/>
              </a:ext>
            </a:extLst>
          </p:cNvPr>
          <p:cNvSpPr txBox="1"/>
          <p:nvPr/>
        </p:nvSpPr>
        <p:spPr>
          <a:xfrm>
            <a:off x="4387323" y="516521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="" xmlns:a16="http://schemas.microsoft.com/office/drawing/2014/main" id="{3272CD7E-7B58-42CF-AC81-272638C17E8A}"/>
              </a:ext>
            </a:extLst>
          </p:cNvPr>
          <p:cNvSpPr/>
          <p:nvPr/>
        </p:nvSpPr>
        <p:spPr>
          <a:xfrm>
            <a:off x="6768075" y="582683"/>
            <a:ext cx="52530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72FEA63F-2422-4B4A-A133-0B567DFC6BDA}"/>
              </a:ext>
            </a:extLst>
          </p:cNvPr>
          <p:cNvSpPr txBox="1"/>
          <p:nvPr/>
        </p:nvSpPr>
        <p:spPr>
          <a:xfrm>
            <a:off x="6480043" y="55641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="" xmlns:a16="http://schemas.microsoft.com/office/drawing/2014/main" id="{F1DC7ADE-5A38-4162-9C51-AB1C7E03A7BE}"/>
              </a:ext>
            </a:extLst>
          </p:cNvPr>
          <p:cNvSpPr/>
          <p:nvPr/>
        </p:nvSpPr>
        <p:spPr>
          <a:xfrm>
            <a:off x="7711652" y="582683"/>
            <a:ext cx="47808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A4A1BCD2-ECE6-408C-9AD7-4B067C5C9E1E}"/>
              </a:ext>
            </a:extLst>
          </p:cNvPr>
          <p:cNvSpPr txBox="1"/>
          <p:nvPr/>
        </p:nvSpPr>
        <p:spPr>
          <a:xfrm>
            <a:off x="7344139" y="55641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2A217BFF-F2CF-4C1B-A038-9BF034EA16B5}"/>
              </a:ext>
            </a:extLst>
          </p:cNvPr>
          <p:cNvSpPr txBox="1"/>
          <p:nvPr/>
        </p:nvSpPr>
        <p:spPr>
          <a:xfrm>
            <a:off x="8369602" y="58402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="" xmlns:a16="http://schemas.microsoft.com/office/drawing/2014/main" id="{F4C5677B-A303-41FF-A2CE-BD1ADDD68DE6}"/>
              </a:ext>
            </a:extLst>
          </p:cNvPr>
          <p:cNvSpPr/>
          <p:nvPr/>
        </p:nvSpPr>
        <p:spPr>
          <a:xfrm>
            <a:off x="8577353" y="591399"/>
            <a:ext cx="40922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80" name="Прямоугольник 79">
            <a:extLst>
              <a:ext uri="{FF2B5EF4-FFF2-40B4-BE49-F238E27FC236}">
                <a16:creationId xmlns="" xmlns:a16="http://schemas.microsoft.com/office/drawing/2014/main" id="{93395A78-E43F-4E63-946C-B4C6CC84DD2B}"/>
              </a:ext>
            </a:extLst>
          </p:cNvPr>
          <p:cNvSpPr/>
          <p:nvPr/>
        </p:nvSpPr>
        <p:spPr>
          <a:xfrm>
            <a:off x="9302069" y="585069"/>
            <a:ext cx="542944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FB2F8E4C-B325-4C1B-852E-CC007D1487C4}"/>
              </a:ext>
            </a:extLst>
          </p:cNvPr>
          <p:cNvSpPr txBox="1"/>
          <p:nvPr/>
        </p:nvSpPr>
        <p:spPr>
          <a:xfrm>
            <a:off x="9047933" y="55880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2" name="Прямоугольник 81">
            <a:extLst>
              <a:ext uri="{FF2B5EF4-FFF2-40B4-BE49-F238E27FC236}">
                <a16:creationId xmlns="" xmlns:a16="http://schemas.microsoft.com/office/drawing/2014/main" id="{92BDD7F3-9FD2-4C7B-83B0-A9768ED03F82}"/>
              </a:ext>
            </a:extLst>
          </p:cNvPr>
          <p:cNvSpPr/>
          <p:nvPr/>
        </p:nvSpPr>
        <p:spPr>
          <a:xfrm>
            <a:off x="10283653" y="604619"/>
            <a:ext cx="67012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F4A1FEC9-C7C1-4E99-BD84-0BF6F915F5F9}"/>
              </a:ext>
            </a:extLst>
          </p:cNvPr>
          <p:cNvSpPr txBox="1"/>
          <p:nvPr/>
        </p:nvSpPr>
        <p:spPr>
          <a:xfrm>
            <a:off x="10003715" y="58402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="" xmlns:a16="http://schemas.microsoft.com/office/drawing/2014/main" id="{665185A7-2CC9-454A-80D1-63D08FAE3B43}"/>
              </a:ext>
            </a:extLst>
          </p:cNvPr>
          <p:cNvSpPr/>
          <p:nvPr/>
        </p:nvSpPr>
        <p:spPr>
          <a:xfrm>
            <a:off x="1542330" y="6508073"/>
            <a:ext cx="52122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4,47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="" xmlns:a16="http://schemas.microsoft.com/office/drawing/2014/main" id="{30E69C2C-D338-4AB2-92E0-A6EC8A845855}"/>
              </a:ext>
            </a:extLst>
          </p:cNvPr>
          <p:cNvSpPr/>
          <p:nvPr/>
        </p:nvSpPr>
        <p:spPr>
          <a:xfrm>
            <a:off x="4175787" y="6509373"/>
            <a:ext cx="788027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0,0825</a:t>
            </a:r>
          </a:p>
        </p:txBody>
      </p:sp>
      <p:sp>
        <p:nvSpPr>
          <p:cNvPr id="86" name="Прямоугольник 85">
            <a:extLst>
              <a:ext uri="{FF2B5EF4-FFF2-40B4-BE49-F238E27FC236}">
                <a16:creationId xmlns="" xmlns:a16="http://schemas.microsoft.com/office/drawing/2014/main" id="{3A4CA00A-8D23-4ABE-9794-F29EEAFAD36D}"/>
              </a:ext>
            </a:extLst>
          </p:cNvPr>
          <p:cNvSpPr/>
          <p:nvPr/>
        </p:nvSpPr>
        <p:spPr>
          <a:xfrm>
            <a:off x="2512063" y="6512791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C0CC8477-CA13-432A-9D9D-08D3C4544520}"/>
              </a:ext>
            </a:extLst>
          </p:cNvPr>
          <p:cNvSpPr txBox="1"/>
          <p:nvPr/>
        </p:nvSpPr>
        <p:spPr>
          <a:xfrm>
            <a:off x="2831638" y="6498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="" xmlns:a16="http://schemas.microsoft.com/office/drawing/2014/main" id="{CDD27A65-77E1-4082-B0BF-C971ED063F39}"/>
              </a:ext>
            </a:extLst>
          </p:cNvPr>
          <p:cNvSpPr/>
          <p:nvPr/>
        </p:nvSpPr>
        <p:spPr>
          <a:xfrm>
            <a:off x="496151" y="6508073"/>
            <a:ext cx="867915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25 968,48</a:t>
            </a:r>
          </a:p>
        </p:txBody>
      </p:sp>
      <p:sp>
        <p:nvSpPr>
          <p:cNvPr id="90" name="Прямоугольник 89">
            <a:extLst>
              <a:ext uri="{FF2B5EF4-FFF2-40B4-BE49-F238E27FC236}">
                <a16:creationId xmlns="" xmlns:a16="http://schemas.microsoft.com/office/drawing/2014/main" id="{22128DF8-9346-48ED-A0FA-F786C630F7E6}"/>
              </a:ext>
            </a:extLst>
          </p:cNvPr>
          <p:cNvSpPr/>
          <p:nvPr/>
        </p:nvSpPr>
        <p:spPr>
          <a:xfrm>
            <a:off x="5182845" y="6513430"/>
            <a:ext cx="40922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7B1817B8-6BD3-46E8-8A85-2B8DB689158A}"/>
              </a:ext>
            </a:extLst>
          </p:cNvPr>
          <p:cNvSpPr txBox="1"/>
          <p:nvPr/>
        </p:nvSpPr>
        <p:spPr>
          <a:xfrm>
            <a:off x="4943872" y="64881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DBAF462E-6F91-419A-86A3-95371D8D9F78}"/>
              </a:ext>
            </a:extLst>
          </p:cNvPr>
          <p:cNvSpPr txBox="1"/>
          <p:nvPr/>
        </p:nvSpPr>
        <p:spPr>
          <a:xfrm>
            <a:off x="2013893" y="650495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="" xmlns:a16="http://schemas.microsoft.com/office/drawing/2014/main" id="{06E804C5-4973-44B7-A032-3CBC830A2AE0}"/>
              </a:ext>
            </a:extLst>
          </p:cNvPr>
          <p:cNvSpPr/>
          <p:nvPr/>
        </p:nvSpPr>
        <p:spPr>
          <a:xfrm>
            <a:off x="3119669" y="6504702"/>
            <a:ext cx="735547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0,0825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="" xmlns:a16="http://schemas.microsoft.com/office/drawing/2014/main" id="{BE82A0A8-1189-4B55-801A-61EFA459C3CB}"/>
              </a:ext>
            </a:extLst>
          </p:cNvPr>
          <p:cNvSpPr txBox="1"/>
          <p:nvPr/>
        </p:nvSpPr>
        <p:spPr>
          <a:xfrm>
            <a:off x="7344139" y="647931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="" xmlns:a16="http://schemas.microsoft.com/office/drawing/2014/main" id="{104B6C86-4A69-4607-8CA0-2BBEF0ABFCA8}"/>
              </a:ext>
            </a:extLst>
          </p:cNvPr>
          <p:cNvSpPr txBox="1"/>
          <p:nvPr/>
        </p:nvSpPr>
        <p:spPr>
          <a:xfrm>
            <a:off x="1295467" y="6524062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D7C1385A-CD13-46D5-9732-966604A91F33}"/>
              </a:ext>
            </a:extLst>
          </p:cNvPr>
          <p:cNvSpPr txBox="1"/>
          <p:nvPr/>
        </p:nvSpPr>
        <p:spPr>
          <a:xfrm>
            <a:off x="2255573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BCE249D7-6944-401F-A242-3FB891DD8361}"/>
              </a:ext>
            </a:extLst>
          </p:cNvPr>
          <p:cNvSpPr txBox="1"/>
          <p:nvPr/>
        </p:nvSpPr>
        <p:spPr>
          <a:xfrm>
            <a:off x="3791744" y="645027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8" name="Прямоугольник 97">
            <a:extLst>
              <a:ext uri="{FF2B5EF4-FFF2-40B4-BE49-F238E27FC236}">
                <a16:creationId xmlns="" xmlns:a16="http://schemas.microsoft.com/office/drawing/2014/main" id="{D3F327CF-16A9-44BE-A1D2-9027D25FC5C8}"/>
              </a:ext>
            </a:extLst>
          </p:cNvPr>
          <p:cNvSpPr/>
          <p:nvPr/>
        </p:nvSpPr>
        <p:spPr>
          <a:xfrm>
            <a:off x="5883277" y="6508073"/>
            <a:ext cx="52530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CED0FCF0-9B59-4117-84B4-51FE9850CDBB}"/>
              </a:ext>
            </a:extLst>
          </p:cNvPr>
          <p:cNvSpPr txBox="1"/>
          <p:nvPr/>
        </p:nvSpPr>
        <p:spPr>
          <a:xfrm>
            <a:off x="5629141" y="648180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="" xmlns:a16="http://schemas.microsoft.com/office/drawing/2014/main" id="{2E830E5E-7B75-4698-88A1-9FF27701EA6E}"/>
              </a:ext>
            </a:extLst>
          </p:cNvPr>
          <p:cNvSpPr/>
          <p:nvPr/>
        </p:nvSpPr>
        <p:spPr>
          <a:xfrm>
            <a:off x="6672064" y="6517589"/>
            <a:ext cx="72412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1,083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6F0B4D8C-D214-4BBE-A5E6-15CAF01C8F1A}"/>
              </a:ext>
            </a:extLst>
          </p:cNvPr>
          <p:cNvSpPr txBox="1"/>
          <p:nvPr/>
        </p:nvSpPr>
        <p:spPr>
          <a:xfrm>
            <a:off x="6409385" y="652000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1" name="Прямоугольник 120">
            <a:extLst>
              <a:ext uri="{FF2B5EF4-FFF2-40B4-BE49-F238E27FC236}">
                <a16:creationId xmlns="" xmlns:a16="http://schemas.microsoft.com/office/drawing/2014/main" id="{5F12A291-2BDC-459C-B84D-D5EFABF9530E}"/>
              </a:ext>
            </a:extLst>
          </p:cNvPr>
          <p:cNvSpPr/>
          <p:nvPr/>
        </p:nvSpPr>
        <p:spPr>
          <a:xfrm>
            <a:off x="7720253" y="6498083"/>
            <a:ext cx="857100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25 968,48</a:t>
            </a:r>
          </a:p>
        </p:txBody>
      </p:sp>
      <p:sp>
        <p:nvSpPr>
          <p:cNvPr id="122" name="Прямоугольник 121">
            <a:extLst>
              <a:ext uri="{FF2B5EF4-FFF2-40B4-BE49-F238E27FC236}">
                <a16:creationId xmlns="" xmlns:a16="http://schemas.microsoft.com/office/drawing/2014/main" id="{88530373-36CC-4683-8422-ED0A8081D4B0}"/>
              </a:ext>
            </a:extLst>
          </p:cNvPr>
          <p:cNvSpPr/>
          <p:nvPr/>
        </p:nvSpPr>
        <p:spPr>
          <a:xfrm>
            <a:off x="9024891" y="6498655"/>
            <a:ext cx="62268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1,083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="" xmlns:a16="http://schemas.microsoft.com/office/drawing/2014/main" id="{465125C1-75B2-4C8F-88D1-CFC82582B8D5}"/>
              </a:ext>
            </a:extLst>
          </p:cNvPr>
          <p:cNvSpPr txBox="1"/>
          <p:nvPr/>
        </p:nvSpPr>
        <p:spPr>
          <a:xfrm>
            <a:off x="8667759" y="650375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4" name="Прямоугольник 123">
            <a:extLst>
              <a:ext uri="{FF2B5EF4-FFF2-40B4-BE49-F238E27FC236}">
                <a16:creationId xmlns="" xmlns:a16="http://schemas.microsoft.com/office/drawing/2014/main" id="{E46ACD58-74D9-4DE0-874E-9DBDDE99EE2E}"/>
              </a:ext>
            </a:extLst>
          </p:cNvPr>
          <p:cNvSpPr/>
          <p:nvPr/>
        </p:nvSpPr>
        <p:spPr>
          <a:xfrm>
            <a:off x="9902321" y="6483065"/>
            <a:ext cx="55128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="" xmlns:a16="http://schemas.microsoft.com/office/drawing/2014/main" id="{9F54918A-B436-4565-900E-8C40F4FED2FE}"/>
              </a:ext>
            </a:extLst>
          </p:cNvPr>
          <p:cNvSpPr txBox="1"/>
          <p:nvPr/>
        </p:nvSpPr>
        <p:spPr>
          <a:xfrm>
            <a:off x="9647124" y="64904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="" xmlns:a16="http://schemas.microsoft.com/office/drawing/2014/main" id="{7ABEBF58-4A72-427F-88C3-CBC8CF84E817}"/>
              </a:ext>
            </a:extLst>
          </p:cNvPr>
          <p:cNvSpPr txBox="1"/>
          <p:nvPr/>
        </p:nvSpPr>
        <p:spPr>
          <a:xfrm>
            <a:off x="7446106" y="652000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="" xmlns:a16="http://schemas.microsoft.com/office/drawing/2014/main" id="{795DD23A-8BF1-43BE-BE54-9743A066ECD5}"/>
              </a:ext>
            </a:extLst>
          </p:cNvPr>
          <p:cNvSpPr txBox="1"/>
          <p:nvPr/>
        </p:nvSpPr>
        <p:spPr>
          <a:xfrm>
            <a:off x="3887755" y="65127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="" xmlns:a16="http://schemas.microsoft.com/office/drawing/2014/main" id="{E7DF46F9-A8D7-4BD3-90F6-11092D12E4E2}"/>
              </a:ext>
            </a:extLst>
          </p:cNvPr>
          <p:cNvSpPr txBox="1"/>
          <p:nvPr/>
        </p:nvSpPr>
        <p:spPr>
          <a:xfrm>
            <a:off x="2158975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32" name="Прямоугольник 131">
            <a:extLst>
              <a:ext uri="{FF2B5EF4-FFF2-40B4-BE49-F238E27FC236}">
                <a16:creationId xmlns="" xmlns:a16="http://schemas.microsoft.com/office/drawing/2014/main" id="{54D54FE0-790B-4ABD-88B1-701A35D39B90}"/>
              </a:ext>
            </a:extLst>
          </p:cNvPr>
          <p:cNvSpPr/>
          <p:nvPr/>
        </p:nvSpPr>
        <p:spPr>
          <a:xfrm>
            <a:off x="156575" y="268267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="" xmlns:a16="http://schemas.microsoft.com/office/drawing/2014/main" id="{72242641-E6BF-45C9-82A8-B2E0C9DACCD7}"/>
              </a:ext>
            </a:extLst>
          </p:cNvPr>
          <p:cNvSpPr txBox="1"/>
          <p:nvPr/>
        </p:nvSpPr>
        <p:spPr>
          <a:xfrm>
            <a:off x="926178" y="2679482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 (приложение 9а к Тарифному соглашению)</a:t>
            </a:r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0777EE62-9CC9-4076-B8AF-897A50A5A0C5}"/>
              </a:ext>
            </a:extLst>
          </p:cNvPr>
          <p:cNvSpPr/>
          <p:nvPr/>
        </p:nvSpPr>
        <p:spPr>
          <a:xfrm>
            <a:off x="151815" y="560579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AFB1BA1C-B58D-4DA3-A848-81AA9BE1D3AB}"/>
              </a:ext>
            </a:extLst>
          </p:cNvPr>
          <p:cNvSpPr txBox="1"/>
          <p:nvPr/>
        </p:nvSpPr>
        <p:spPr>
          <a:xfrm>
            <a:off x="871898" y="55593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8,25%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10630484" y="6474076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117 911</a:t>
            </a:r>
          </a:p>
        </p:txBody>
      </p:sp>
      <p:sp>
        <p:nvSpPr>
          <p:cNvPr id="2" name="Правая фигурная скобка 1"/>
          <p:cNvSpPr/>
          <p:nvPr/>
        </p:nvSpPr>
        <p:spPr>
          <a:xfrm rot="16200000">
            <a:off x="8877120" y="4934172"/>
            <a:ext cx="496584" cy="2316485"/>
          </a:xfrm>
          <a:prstGeom prst="rightBrace">
            <a:avLst>
              <a:gd name="adj1" fmla="val 41178"/>
              <a:gd name="adj2" fmla="val 50000"/>
            </a:avLst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8980982" y="5421916"/>
            <a:ext cx="288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13940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УСЛОВИЯХ ДНЕВНОГО СТАЦИОНАРА В 2022 ГОДУ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60198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10323" y="713801"/>
            <a:ext cx="5705475" cy="101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Приложения 11a</a:t>
            </a:r>
          </a:p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к Тарифному соглашению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53554" y="2554641"/>
            <a:ext cx="5662243" cy="94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10322" y="5004198"/>
            <a:ext cx="5705475" cy="15474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. 5.3.1 – 5.3.2, Приложения </a:t>
            </a:r>
            <a:r>
              <a:rPr lang="ru-RU" i="1" dirty="0">
                <a:solidFill>
                  <a:schemeClr val="tx1"/>
                </a:solidFill>
              </a:rPr>
              <a:t>11в, 11г к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Тарифному соглашению)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8377230">
            <a:off x="5700280" y="1293005"/>
            <a:ext cx="906511" cy="16246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3131384">
            <a:off x="5720225" y="2121492"/>
            <a:ext cx="886996" cy="14983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73894" y="5470211"/>
            <a:ext cx="579660" cy="15165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619125" y="700155"/>
            <a:ext cx="5238751" cy="158584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заболевания: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заболевания, включенного в соответствующую клинико-статистическую группу заболеваний (КСГ);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 по перечню видов ВМП в соответствии с разделом I Перечня видов ВМП, содержащего в том числе методы лечения и источники финансового обеспечения ВМП, установленного приложением к Программе государственных гарантий бесплатного оказания гражданам медицинской помощи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619124" y="2434096"/>
            <a:ext cx="5238751" cy="427150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прерванный случай: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прерывания лечения по медицинским показаниям;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из одного отделения медицинской организации в другое;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изменения условий оказания медицинской помощи пациенту с  дневного стационара на круглосуточный;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оказания медицинской помощи с проведением лекарственной терапии при злокачественных новообразованиях, в ходе которой медицинская помощь по объективным причинам оказана пациенту не в полном объеме по сравнению с выбранной для оплаты схемой лекарственной терапии, в том числе в случае прерывания лечения при возникновении абсолютных противопоказаний к продолжению лечения, не купируемых при проведении симптоматического лечения;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в другую медицинскую организацию;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преждевременной выписки пациента из медицинской организации в случае его письменного отказа от дальнейшего лечения;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летального исхода;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законченные случаи лечения длительностью 3 дня и менее (за исключением КСГ, для которых оптимальным сроком лечения является период менее 3 дней включительно)</a:t>
            </a:r>
          </a:p>
        </p:txBody>
      </p:sp>
    </p:spTree>
    <p:extLst>
      <p:ext uri="{BB962C8B-B14F-4D97-AF65-F5344CB8AC3E}">
        <p14:creationId xmlns:p14="http://schemas.microsoft.com/office/powerpoint/2010/main" val="4245421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47328" y="-10124"/>
            <a:ext cx="12076939" cy="335983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b="1" dirty="0">
                <a:latin typeface="Georgia" panose="02040502050405020303" pitchFamily="18" charset="0"/>
              </a:rPr>
              <a:t>Пример расчета стоимости законченного случая лечения в условиях дневного стационара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01208" y="928424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00963" y="73761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8720" y="755291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56822" y="743651"/>
            <a:ext cx="465201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33838" y="76086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84548" y="6795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06201" y="72512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70833" y="729177"/>
            <a:ext cx="547947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52192" y="73499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618593" y="732026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252344" y="76166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4223" y="3303248"/>
            <a:ext cx="11720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пациента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.00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«Операции на органе зрения (уровень 5)»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39340" y="380808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39340" y="423311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39340" y="4665166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39340" y="5071626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60864" y="3762909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15 029,10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359422" y="416110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1,083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59422" y="4593157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latin typeface="Calibri"/>
              </a:rPr>
              <a:t>3,5</a:t>
            </a:r>
            <a:endParaRPr lang="ru-RU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59420" y="5025205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457488" y="6372869"/>
            <a:ext cx="980084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1</a:t>
            </a:r>
            <a:r>
              <a:rPr lang="ru-RU" sz="1200" b="1" dirty="0">
                <a:solidFill>
                  <a:srgbClr val="C00000"/>
                </a:solidFill>
                <a:latin typeface="Calibri"/>
              </a:rPr>
              <a:t>5</a:t>
            </a:r>
            <a:r>
              <a:rPr lang="en-US" sz="1200" b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1200" b="1" dirty="0">
                <a:solidFill>
                  <a:srgbClr val="C00000"/>
                </a:solidFill>
                <a:latin typeface="Calibri"/>
              </a:rPr>
              <a:t>029</a:t>
            </a:r>
            <a:r>
              <a:rPr lang="en-US" sz="1200" b="1" dirty="0">
                <a:solidFill>
                  <a:srgbClr val="C00000"/>
                </a:solidFill>
                <a:latin typeface="Calibri"/>
              </a:rPr>
              <a:t>,</a:t>
            </a:r>
            <a:r>
              <a:rPr lang="ru-RU" sz="1200" b="1" dirty="0">
                <a:solidFill>
                  <a:srgbClr val="C00000"/>
                </a:solidFill>
                <a:latin typeface="Calibri"/>
              </a:rPr>
              <a:t>10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018791" y="638483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3,5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789348" y="6391393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1,0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74415" y="6365957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56</a:t>
            </a:r>
            <a:r>
              <a:rPr lang="en-US" sz="1600" b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Calibri"/>
              </a:rPr>
              <a:t>968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897647" y="6384833"/>
            <a:ext cx="65701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1,083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=""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5291621" y="767629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=""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7443107" y="763303"/>
            <a:ext cx="777752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7096197" y="71545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9246404" y="714093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=""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639340" y="1247102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=""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639340" y="1674170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=""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639340" y="210621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=""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639340" y="2536826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=""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1387969" y="1186072"/>
            <a:ext cx="1037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4.1 Раздела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1412239" y="1660297"/>
            <a:ext cx="997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4.1 Раздела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1412239" y="2058063"/>
            <a:ext cx="9974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затратоемкости (приложение 11а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=""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1412240" y="2520394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11а к Тарифному соглашению)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7570182" y="688744"/>
            <a:ext cx="672380" cy="43914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7527099" y="669179"/>
            <a:ext cx="718999" cy="451563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35300" y="637286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88432" y="639902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17164" y="641001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A2413C5D-1C13-4017-B4E1-3453717E63AE}"/>
              </a:ext>
            </a:extLst>
          </p:cNvPr>
          <p:cNvSpPr txBox="1"/>
          <p:nvPr/>
        </p:nvSpPr>
        <p:spPr>
          <a:xfrm>
            <a:off x="4809032" y="632297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6CB8CE1E-B350-452F-AA91-6B32CEA46E0D}"/>
              </a:ext>
            </a:extLst>
          </p:cNvPr>
          <p:cNvSpPr txBox="1"/>
          <p:nvPr/>
        </p:nvSpPr>
        <p:spPr>
          <a:xfrm>
            <a:off x="6921800" y="6348852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="" xmlns:a16="http://schemas.microsoft.com/office/drawing/2014/main" id="{8160FAB3-A7E1-4E1F-952B-F8092FE49BBD}"/>
              </a:ext>
            </a:extLst>
          </p:cNvPr>
          <p:cNvSpPr/>
          <p:nvPr/>
        </p:nvSpPr>
        <p:spPr>
          <a:xfrm>
            <a:off x="615371" y="5594130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B041240E-BE49-4A7B-883D-B110AF467B66}"/>
              </a:ext>
            </a:extLst>
          </p:cNvPr>
          <p:cNvSpPr txBox="1"/>
          <p:nvPr/>
        </p:nvSpPr>
        <p:spPr>
          <a:xfrm>
            <a:off x="1326997" y="55547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="" xmlns:a16="http://schemas.microsoft.com/office/drawing/2014/main" id="{99A80197-D0F3-480D-B91E-AE89F41170B9}"/>
              </a:ext>
            </a:extLst>
          </p:cNvPr>
          <p:cNvSpPr/>
          <p:nvPr/>
        </p:nvSpPr>
        <p:spPr>
          <a:xfrm>
            <a:off x="6563634" y="6378507"/>
            <a:ext cx="358166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B4CD331D-3A4D-44A5-9CE2-363692BB69A5}"/>
              </a:ext>
            </a:extLst>
          </p:cNvPr>
          <p:cNvSpPr txBox="1"/>
          <p:nvPr/>
        </p:nvSpPr>
        <p:spPr>
          <a:xfrm>
            <a:off x="6275019" y="640814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="" xmlns:a16="http://schemas.microsoft.com/office/drawing/2014/main" id="{D7ECDEF3-53B1-4227-867E-032B9A2878B0}"/>
              </a:ext>
            </a:extLst>
          </p:cNvPr>
          <p:cNvSpPr/>
          <p:nvPr/>
        </p:nvSpPr>
        <p:spPr>
          <a:xfrm>
            <a:off x="617791" y="2969083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A89CFC0B-A600-4765-9F38-2CCC3F68C2B3}"/>
              </a:ext>
            </a:extLst>
          </p:cNvPr>
          <p:cNvSpPr txBox="1"/>
          <p:nvPr/>
        </p:nvSpPr>
        <p:spPr>
          <a:xfrm>
            <a:off x="1423467" y="298135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</p:spTree>
    <p:extLst>
      <p:ext uri="{BB962C8B-B14F-4D97-AF65-F5344CB8AC3E}">
        <p14:creationId xmlns:p14="http://schemas.microsoft.com/office/powerpoint/2010/main" val="4174601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>
            <a:cxnSpLocks/>
          </p:cNvCxnSpPr>
          <p:nvPr/>
        </p:nvCxnSpPr>
        <p:spPr>
          <a:xfrm>
            <a:off x="335360" y="527761"/>
            <a:ext cx="11617291" cy="26164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143339" y="-10124"/>
            <a:ext cx="11905323" cy="579640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стоимости законченного случая лечения в условиях круглосуточного стационара, в составе которых установлена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8701" y="590600"/>
            <a:ext cx="445151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606774" y="601252"/>
            <a:ext cx="61383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53827" y="603670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60608" y="589296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33569" y="54125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25084" y="580866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09264" y="583979"/>
            <a:ext cx="429649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605911" y="595958"/>
            <a:ext cx="50223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17879" y="57067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3338" y="3406163"/>
            <a:ext cx="11905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в медицинской организации третьего уровня (подуровень А)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ds19.058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«Лучевая терапия в сочетании с лекарственной терапией (уровень 1)»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575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6575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56575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6575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8098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15 029,10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6656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1,083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6657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4,09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6655" y="514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=""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3271288" y="576420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=""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4400079" y="607051"/>
            <a:ext cx="716856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5322639" y="55659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=""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156575" y="981559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=""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156575" y="1408627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=""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156575" y="184067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=""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156575" y="227272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=""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897321" y="1374047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891698" y="932723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896011" y="1838210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11а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=""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911063" y="2265443"/>
            <a:ext cx="357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11а к Тарифному соглашению)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65B5F834-6523-4A7C-9444-4571733B753D}"/>
              </a:ext>
            </a:extLst>
          </p:cNvPr>
          <p:cNvSpPr txBox="1"/>
          <p:nvPr/>
        </p:nvSpPr>
        <p:spPr>
          <a:xfrm>
            <a:off x="2566721" y="606590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D910BBD7-B105-46D1-829C-831232E424AB}"/>
              </a:ext>
            </a:extLst>
          </p:cNvPr>
          <p:cNvSpPr txBox="1"/>
          <p:nvPr/>
        </p:nvSpPr>
        <p:spPr>
          <a:xfrm>
            <a:off x="3430408" y="535677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EBBD55F2-D1E7-46C3-B737-71C1CC65F026}"/>
              </a:ext>
            </a:extLst>
          </p:cNvPr>
          <p:cNvSpPr txBox="1"/>
          <p:nvPr/>
        </p:nvSpPr>
        <p:spPr>
          <a:xfrm>
            <a:off x="5089255" y="524438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2A217BFF-F2CF-4C1B-A038-9BF034EA16B5}"/>
              </a:ext>
            </a:extLst>
          </p:cNvPr>
          <p:cNvSpPr txBox="1"/>
          <p:nvPr/>
        </p:nvSpPr>
        <p:spPr>
          <a:xfrm>
            <a:off x="8369602" y="58402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="" xmlns:a16="http://schemas.microsoft.com/office/drawing/2014/main" id="{93395A78-E43F-4E63-946C-B4C6CC84DD2B}"/>
              </a:ext>
            </a:extLst>
          </p:cNvPr>
          <p:cNvSpPr/>
          <p:nvPr/>
        </p:nvSpPr>
        <p:spPr>
          <a:xfrm>
            <a:off x="7449529" y="601193"/>
            <a:ext cx="542944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FB2F8E4C-B325-4C1B-852E-CC007D1487C4}"/>
              </a:ext>
            </a:extLst>
          </p:cNvPr>
          <p:cNvSpPr txBox="1"/>
          <p:nvPr/>
        </p:nvSpPr>
        <p:spPr>
          <a:xfrm>
            <a:off x="9047933" y="5588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F4A1FEC9-C7C1-4E99-BD84-0BF6F915F5F9}"/>
              </a:ext>
            </a:extLst>
          </p:cNvPr>
          <p:cNvSpPr txBox="1"/>
          <p:nvPr/>
        </p:nvSpPr>
        <p:spPr>
          <a:xfrm>
            <a:off x="7183175" y="592334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="" xmlns:a16="http://schemas.microsoft.com/office/drawing/2014/main" id="{665185A7-2CC9-454A-80D1-63D08FAE3B43}"/>
              </a:ext>
            </a:extLst>
          </p:cNvPr>
          <p:cNvSpPr/>
          <p:nvPr/>
        </p:nvSpPr>
        <p:spPr>
          <a:xfrm>
            <a:off x="1542330" y="6508073"/>
            <a:ext cx="52122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4,09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="" xmlns:a16="http://schemas.microsoft.com/office/drawing/2014/main" id="{30E69C2C-D338-4AB2-92E0-A6EC8A845855}"/>
              </a:ext>
            </a:extLst>
          </p:cNvPr>
          <p:cNvSpPr/>
          <p:nvPr/>
        </p:nvSpPr>
        <p:spPr>
          <a:xfrm>
            <a:off x="4175787" y="6509373"/>
            <a:ext cx="788027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0,7838</a:t>
            </a:r>
          </a:p>
        </p:txBody>
      </p:sp>
      <p:sp>
        <p:nvSpPr>
          <p:cNvPr id="86" name="Прямоугольник 85">
            <a:extLst>
              <a:ext uri="{FF2B5EF4-FFF2-40B4-BE49-F238E27FC236}">
                <a16:creationId xmlns="" xmlns:a16="http://schemas.microsoft.com/office/drawing/2014/main" id="{3A4CA00A-8D23-4ABE-9794-F29EEAFAD36D}"/>
              </a:ext>
            </a:extLst>
          </p:cNvPr>
          <p:cNvSpPr/>
          <p:nvPr/>
        </p:nvSpPr>
        <p:spPr>
          <a:xfrm>
            <a:off x="2512063" y="6512791"/>
            <a:ext cx="319575" cy="2691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C0CC8477-CA13-432A-9D9D-08D3C4544520}"/>
              </a:ext>
            </a:extLst>
          </p:cNvPr>
          <p:cNvSpPr txBox="1"/>
          <p:nvPr/>
        </p:nvSpPr>
        <p:spPr>
          <a:xfrm>
            <a:off x="2831638" y="6498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="" xmlns:a16="http://schemas.microsoft.com/office/drawing/2014/main" id="{CDD27A65-77E1-4082-B0BF-C971ED063F39}"/>
              </a:ext>
            </a:extLst>
          </p:cNvPr>
          <p:cNvSpPr/>
          <p:nvPr/>
        </p:nvSpPr>
        <p:spPr>
          <a:xfrm>
            <a:off x="496151" y="6508073"/>
            <a:ext cx="867915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15 029,10</a:t>
            </a:r>
          </a:p>
        </p:txBody>
      </p:sp>
      <p:sp>
        <p:nvSpPr>
          <p:cNvPr id="90" name="Прямоугольник 89">
            <a:extLst>
              <a:ext uri="{FF2B5EF4-FFF2-40B4-BE49-F238E27FC236}">
                <a16:creationId xmlns="" xmlns:a16="http://schemas.microsoft.com/office/drawing/2014/main" id="{22128DF8-9346-48ED-A0FA-F786C630F7E6}"/>
              </a:ext>
            </a:extLst>
          </p:cNvPr>
          <p:cNvSpPr/>
          <p:nvPr/>
        </p:nvSpPr>
        <p:spPr>
          <a:xfrm>
            <a:off x="5182845" y="6513430"/>
            <a:ext cx="409223" cy="2685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7B1817B8-6BD3-46E8-8A85-2B8DB689158A}"/>
              </a:ext>
            </a:extLst>
          </p:cNvPr>
          <p:cNvSpPr txBox="1"/>
          <p:nvPr/>
        </p:nvSpPr>
        <p:spPr>
          <a:xfrm>
            <a:off x="4943872" y="64881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DBAF462E-6F91-419A-86A3-95371D8D9F78}"/>
              </a:ext>
            </a:extLst>
          </p:cNvPr>
          <p:cNvSpPr txBox="1"/>
          <p:nvPr/>
        </p:nvSpPr>
        <p:spPr>
          <a:xfrm>
            <a:off x="2013893" y="650495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="" xmlns:a16="http://schemas.microsoft.com/office/drawing/2014/main" id="{06E804C5-4973-44B7-A032-3CBC830A2AE0}"/>
              </a:ext>
            </a:extLst>
          </p:cNvPr>
          <p:cNvSpPr/>
          <p:nvPr/>
        </p:nvSpPr>
        <p:spPr>
          <a:xfrm>
            <a:off x="3119669" y="6504702"/>
            <a:ext cx="735547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0,7838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="" xmlns:a16="http://schemas.microsoft.com/office/drawing/2014/main" id="{BE82A0A8-1189-4B55-801A-61EFA459C3CB}"/>
              </a:ext>
            </a:extLst>
          </p:cNvPr>
          <p:cNvSpPr txBox="1"/>
          <p:nvPr/>
        </p:nvSpPr>
        <p:spPr>
          <a:xfrm>
            <a:off x="7301843" y="644637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="" xmlns:a16="http://schemas.microsoft.com/office/drawing/2014/main" id="{104B6C86-4A69-4607-8CA0-2BBEF0ABFCA8}"/>
              </a:ext>
            </a:extLst>
          </p:cNvPr>
          <p:cNvSpPr txBox="1"/>
          <p:nvPr/>
        </p:nvSpPr>
        <p:spPr>
          <a:xfrm>
            <a:off x="1295467" y="6524062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D7C1385A-CD13-46D5-9732-966604A91F33}"/>
              </a:ext>
            </a:extLst>
          </p:cNvPr>
          <p:cNvSpPr txBox="1"/>
          <p:nvPr/>
        </p:nvSpPr>
        <p:spPr>
          <a:xfrm>
            <a:off x="2255573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BCE249D7-6944-401F-A242-3FB891DD8361}"/>
              </a:ext>
            </a:extLst>
          </p:cNvPr>
          <p:cNvSpPr txBox="1"/>
          <p:nvPr/>
        </p:nvSpPr>
        <p:spPr>
          <a:xfrm>
            <a:off x="3791744" y="645027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CED0FCF0-9B59-4117-84B4-51FE9850CDBB}"/>
              </a:ext>
            </a:extLst>
          </p:cNvPr>
          <p:cNvSpPr txBox="1"/>
          <p:nvPr/>
        </p:nvSpPr>
        <p:spPr>
          <a:xfrm>
            <a:off x="5629141" y="648180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="" xmlns:a16="http://schemas.microsoft.com/office/drawing/2014/main" id="{2E830E5E-7B75-4698-88A1-9FF27701EA6E}"/>
              </a:ext>
            </a:extLst>
          </p:cNvPr>
          <p:cNvSpPr/>
          <p:nvPr/>
        </p:nvSpPr>
        <p:spPr>
          <a:xfrm>
            <a:off x="5859140" y="6499693"/>
            <a:ext cx="72412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1,083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="" xmlns:a16="http://schemas.microsoft.com/office/drawing/2014/main" id="{795DD23A-8BF1-43BE-BE54-9743A066ECD5}"/>
              </a:ext>
            </a:extLst>
          </p:cNvPr>
          <p:cNvSpPr txBox="1"/>
          <p:nvPr/>
        </p:nvSpPr>
        <p:spPr>
          <a:xfrm>
            <a:off x="3887755" y="65127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="" xmlns:a16="http://schemas.microsoft.com/office/drawing/2014/main" id="{E7DF46F9-A8D7-4BD3-90F6-11092D12E4E2}"/>
              </a:ext>
            </a:extLst>
          </p:cNvPr>
          <p:cNvSpPr txBox="1"/>
          <p:nvPr/>
        </p:nvSpPr>
        <p:spPr>
          <a:xfrm>
            <a:off x="2158975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32" name="Прямоугольник 131">
            <a:extLst>
              <a:ext uri="{FF2B5EF4-FFF2-40B4-BE49-F238E27FC236}">
                <a16:creationId xmlns="" xmlns:a16="http://schemas.microsoft.com/office/drawing/2014/main" id="{54D54FE0-790B-4ABD-88B1-701A35D39B90}"/>
              </a:ext>
            </a:extLst>
          </p:cNvPr>
          <p:cNvSpPr/>
          <p:nvPr/>
        </p:nvSpPr>
        <p:spPr>
          <a:xfrm>
            <a:off x="156575" y="268267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="" xmlns:a16="http://schemas.microsoft.com/office/drawing/2014/main" id="{72242641-E6BF-45C9-82A8-B2E0C9DACCD7}"/>
              </a:ext>
            </a:extLst>
          </p:cNvPr>
          <p:cNvSpPr txBox="1"/>
          <p:nvPr/>
        </p:nvSpPr>
        <p:spPr>
          <a:xfrm>
            <a:off x="926178" y="2679482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 (приложение 11а к Тарифному соглашению)</a:t>
            </a:r>
          </a:p>
        </p:txBody>
      </p:sp>
      <p:sp>
        <p:nvSpPr>
          <p:cNvPr id="134" name="Прямоугольник 133">
            <a:extLst>
              <a:ext uri="{FF2B5EF4-FFF2-40B4-BE49-F238E27FC236}">
                <a16:creationId xmlns="" xmlns:a16="http://schemas.microsoft.com/office/drawing/2014/main" id="{0777EE62-9CC9-4076-B8AF-897A50A5A0C5}"/>
              </a:ext>
            </a:extLst>
          </p:cNvPr>
          <p:cNvSpPr/>
          <p:nvPr/>
        </p:nvSpPr>
        <p:spPr>
          <a:xfrm>
            <a:off x="151815" y="560579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AFB1BA1C-B58D-4DA3-A848-81AA9BE1D3AB}"/>
              </a:ext>
            </a:extLst>
          </p:cNvPr>
          <p:cNvSpPr txBox="1"/>
          <p:nvPr/>
        </p:nvSpPr>
        <p:spPr>
          <a:xfrm>
            <a:off x="871898" y="555937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78,38%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7521109" y="6468228"/>
            <a:ext cx="971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65 468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304909" y="597525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30058" y="62752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8932720" y="579592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="" xmlns:a16="http://schemas.microsoft.com/office/drawing/2014/main" id="{99A80197-D0F3-480D-B91E-AE89F41170B9}"/>
              </a:ext>
            </a:extLst>
          </p:cNvPr>
          <p:cNvSpPr/>
          <p:nvPr/>
        </p:nvSpPr>
        <p:spPr>
          <a:xfrm>
            <a:off x="6929063" y="6491655"/>
            <a:ext cx="358166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Calibri"/>
              </a:rPr>
              <a:t>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B4CD331D-3A4D-44A5-9CE2-363692BB69A5}"/>
              </a:ext>
            </a:extLst>
          </p:cNvPr>
          <p:cNvSpPr txBox="1"/>
          <p:nvPr/>
        </p:nvSpPr>
        <p:spPr>
          <a:xfrm>
            <a:off x="6640448" y="649003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69" name="Прямоугольник 68">
            <a:extLst>
              <a:ext uri="{FF2B5EF4-FFF2-40B4-BE49-F238E27FC236}">
                <a16:creationId xmlns="" xmlns:a16="http://schemas.microsoft.com/office/drawing/2014/main" id="{D7ECDEF3-53B1-4227-867E-032B9A2878B0}"/>
              </a:ext>
            </a:extLst>
          </p:cNvPr>
          <p:cNvSpPr/>
          <p:nvPr/>
        </p:nvSpPr>
        <p:spPr>
          <a:xfrm>
            <a:off x="143338" y="3105813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A89CFC0B-A600-4765-9F38-2CCC3F68C2B3}"/>
              </a:ext>
            </a:extLst>
          </p:cNvPr>
          <p:cNvSpPr txBox="1"/>
          <p:nvPr/>
        </p:nvSpPr>
        <p:spPr>
          <a:xfrm>
            <a:off x="949014" y="311808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="" xmlns:a16="http://schemas.microsoft.com/office/drawing/2014/main" id="{8160FAB3-A7E1-4E1F-952B-F8092FE49BBD}"/>
              </a:ext>
            </a:extLst>
          </p:cNvPr>
          <p:cNvSpPr/>
          <p:nvPr/>
        </p:nvSpPr>
        <p:spPr>
          <a:xfrm>
            <a:off x="156965" y="6050178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B041240E-BE49-4A7B-883D-B110AF467B66}"/>
              </a:ext>
            </a:extLst>
          </p:cNvPr>
          <p:cNvSpPr txBox="1"/>
          <p:nvPr/>
        </p:nvSpPr>
        <p:spPr>
          <a:xfrm>
            <a:off x="868591" y="60108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908256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42BF723-A0A2-4B8D-AAAE-6BC9EA8B6538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95A14F6-8B0A-43BB-A473-119BEC333D4F}"/>
              </a:ext>
            </a:extLst>
          </p:cNvPr>
          <p:cNvSpPr txBox="1"/>
          <p:nvPr/>
        </p:nvSpPr>
        <p:spPr>
          <a:xfrm>
            <a:off x="144365" y="949796"/>
            <a:ext cx="5067621" cy="1084404"/>
          </a:xfrm>
          <a:prstGeom prst="roundRect">
            <a:avLst>
              <a:gd name="adj" fmla="val 11176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Заседания Комиссии проводятся по необходимости,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но не реже одного раза в месяц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38877EF-2B67-48F9-ABE7-02E3812E7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5" y="2468439"/>
            <a:ext cx="12047635" cy="38213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C7B9F4A-E731-4E96-B7EC-0E354C6FF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363" y="572707"/>
            <a:ext cx="6430272" cy="17132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A8382C3-B7C4-440B-9042-26F501EF2757}"/>
              </a:ext>
            </a:extLst>
          </p:cNvPr>
          <p:cNvSpPr txBox="1"/>
          <p:nvPr/>
        </p:nvSpPr>
        <p:spPr>
          <a:xfrm>
            <a:off x="9151143" y="750063"/>
            <a:ext cx="12882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4ED212C2-BA4B-47B7-BD9E-309A21B24382}"/>
              </a:ext>
            </a:extLst>
          </p:cNvPr>
          <p:cNvSpPr txBox="1"/>
          <p:nvPr/>
        </p:nvSpPr>
        <p:spPr>
          <a:xfrm>
            <a:off x="9151144" y="1518763"/>
            <a:ext cx="2040732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EFC234F-7872-47F9-AB7F-B4711276E573}"/>
              </a:ext>
            </a:extLst>
          </p:cNvPr>
          <p:cNvSpPr txBox="1"/>
          <p:nvPr/>
        </p:nvSpPr>
        <p:spPr>
          <a:xfrm>
            <a:off x="9873329" y="5491224"/>
            <a:ext cx="1857375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cxnSp>
        <p:nvCxnSpPr>
          <p:cNvPr id="15" name="Соединитель: уступ 14">
            <a:extLst>
              <a:ext uri="{FF2B5EF4-FFF2-40B4-BE49-F238E27FC236}">
                <a16:creationId xmlns="" xmlns:a16="http://schemas.microsoft.com/office/drawing/2014/main" id="{2DE82A17-2300-4EE3-BAC4-2FC62B13EE38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9145333" y="1640563"/>
            <a:ext cx="742950" cy="3996000"/>
          </a:xfrm>
          <a:prstGeom prst="bentConnector3">
            <a:avLst>
              <a:gd name="adj1" fmla="val -41025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Стрелка: вниз 3">
            <a:extLst>
              <a:ext uri="{FF2B5EF4-FFF2-40B4-BE49-F238E27FC236}">
                <a16:creationId xmlns="" xmlns:a16="http://schemas.microsoft.com/office/drawing/2014/main" id="{4EAE0EDD-48F7-4ED9-9C52-DA5FBE50B915}"/>
              </a:ext>
            </a:extLst>
          </p:cNvPr>
          <p:cNvSpPr/>
          <p:nvPr/>
        </p:nvSpPr>
        <p:spPr>
          <a:xfrm>
            <a:off x="10339669" y="2286000"/>
            <a:ext cx="473305" cy="661017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="" xmlns:a16="http://schemas.microsoft.com/office/drawing/2014/main" id="{8B9FB79A-AED9-4DAF-A965-F6C04C82FA98}"/>
              </a:ext>
            </a:extLst>
          </p:cNvPr>
          <p:cNvSpPr/>
          <p:nvPr/>
        </p:nvSpPr>
        <p:spPr>
          <a:xfrm>
            <a:off x="1783624" y="6555147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="" xmlns:a16="http://schemas.microsoft.com/office/drawing/2014/main" id="{92B513E0-DBAA-46AD-A801-F3E27301E64A}"/>
              </a:ext>
            </a:extLst>
          </p:cNvPr>
          <p:cNvSpPr/>
          <p:nvPr/>
        </p:nvSpPr>
        <p:spPr>
          <a:xfrm>
            <a:off x="5259068" y="6555147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право 13">
            <a:extLst>
              <a:ext uri="{FF2B5EF4-FFF2-40B4-BE49-F238E27FC236}">
                <a16:creationId xmlns="" xmlns:a16="http://schemas.microsoft.com/office/drawing/2014/main" id="{5518905B-B8CE-4303-8401-A4F1EBBAA58A}"/>
              </a:ext>
            </a:extLst>
          </p:cNvPr>
          <p:cNvSpPr/>
          <p:nvPr/>
        </p:nvSpPr>
        <p:spPr>
          <a:xfrm>
            <a:off x="8527958" y="6558288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EE3ED7D-759D-4559-A84B-3AD6B05D63EC}"/>
              </a:ext>
            </a:extLst>
          </p:cNvPr>
          <p:cNvSpPr/>
          <p:nvPr/>
        </p:nvSpPr>
        <p:spPr>
          <a:xfrm>
            <a:off x="97377" y="6405272"/>
            <a:ext cx="1617760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Система ОМС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73D38803-994E-4F68-9A6E-9A495B9B4D79}"/>
              </a:ext>
            </a:extLst>
          </p:cNvPr>
          <p:cNvSpPr/>
          <p:nvPr/>
        </p:nvSpPr>
        <p:spPr>
          <a:xfrm>
            <a:off x="2004355" y="6401748"/>
            <a:ext cx="3175430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Медицинским организациям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387CDD5D-D0FE-40B5-A899-7C20A37ECE0B}"/>
              </a:ext>
            </a:extLst>
          </p:cNvPr>
          <p:cNvSpPr/>
          <p:nvPr/>
        </p:nvSpPr>
        <p:spPr>
          <a:xfrm>
            <a:off x="5518798" y="6401748"/>
            <a:ext cx="2929877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Информация ТФОМС МО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14F507A8-B00B-411D-A2D2-D6B393FD2DC4}"/>
              </a:ext>
            </a:extLst>
          </p:cNvPr>
          <p:cNvSpPr/>
          <p:nvPr/>
        </p:nvSpPr>
        <p:spPr>
          <a:xfrm>
            <a:off x="8743950" y="6406727"/>
            <a:ext cx="3426873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Протоколы заседаний Комиссии</a:t>
            </a:r>
          </a:p>
        </p:txBody>
      </p:sp>
    </p:spTree>
    <p:extLst>
      <p:ext uri="{BB962C8B-B14F-4D97-AF65-F5344CB8AC3E}">
        <p14:creationId xmlns:p14="http://schemas.microsoft.com/office/powerpoint/2010/main" val="485745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C5B2479-8640-4302-BCE7-D55D614A4415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6E1BE6B-FDE4-406C-B77A-D5A9A2A1DC96}"/>
              </a:ext>
            </a:extLst>
          </p:cNvPr>
          <p:cNvSpPr txBox="1"/>
          <p:nvPr/>
        </p:nvSpPr>
        <p:spPr>
          <a:xfrm>
            <a:off x="8583515" y="1919244"/>
            <a:ext cx="3513234" cy="323163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</a:rPr>
              <a:t>Заседание Комиссии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по распределению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объемов медицинской помощи на 2023 год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состоялось 27.12.2022, 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по утверждению Тарифного соглашения на 2023 год состоится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C00000"/>
                </a:solidFill>
                <a:latin typeface="Georgia" panose="02040502050405020303" pitchFamily="18" charset="0"/>
              </a:rPr>
              <a:t>в конце декабря 2022 года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33" y="819151"/>
            <a:ext cx="8068733" cy="475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480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C33FD23-ED1A-4457-92BD-34AE1AF1A6C2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4FA1AF-4059-4CBC-82EE-24983FB43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836" y="1268667"/>
            <a:ext cx="11768328" cy="2387600"/>
          </a:xfrm>
        </p:spPr>
        <p:txBody>
          <a:bodyPr/>
          <a:lstStyle/>
          <a:p>
            <a:r>
              <a:rPr lang="ru-RU" b="1" dirty="0"/>
              <a:t>БЛАГОДАРЮ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341503E-97BB-4B91-981B-09DEA5270C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8450" y="5831205"/>
            <a:ext cx="9144000" cy="928846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Контактные данные:</a:t>
            </a:r>
          </a:p>
          <a:p>
            <a:pPr algn="r"/>
            <a:r>
              <a:rPr lang="en-US" dirty="0"/>
              <a:t>e-mail</a:t>
            </a:r>
            <a:r>
              <a:rPr lang="ru-RU" dirty="0"/>
              <a:t>: </a:t>
            </a:r>
            <a:r>
              <a:rPr lang="en-US" dirty="0"/>
              <a:t>timoshinina_ev@mofoms.ru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95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: вниз 2">
            <a:extLst>
              <a:ext uri="{FF2B5EF4-FFF2-40B4-BE49-F238E27FC236}">
                <a16:creationId xmlns="" xmlns:a16="http://schemas.microsoft.com/office/drawing/2014/main" id="{7787FBB3-170C-4E48-9B1B-AA075486DDEC}"/>
              </a:ext>
            </a:extLst>
          </p:cNvPr>
          <p:cNvSpPr/>
          <p:nvPr/>
        </p:nvSpPr>
        <p:spPr>
          <a:xfrm>
            <a:off x="5853094" y="1252613"/>
            <a:ext cx="246888" cy="2679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16856" y="743559"/>
            <a:ext cx="7771791" cy="5090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обязательном медицинском страховании в Российской Федерации»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760" y="632804"/>
            <a:ext cx="4007769" cy="698437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Федеральный закон от 29.11.2010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326-ФЗ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34724" y="4658561"/>
            <a:ext cx="7771791" cy="591075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утверждении правил обязательного медицинского страхования»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1336" y="4509136"/>
            <a:ext cx="3999048" cy="7873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Приказ Министерства здравоохранения Российской Федерации от 28.02.2019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108н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09729983-C47E-48FE-A645-791604B3BB86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НОРМАТИВНО-ПРАВОВЫЕ ДОКУМЕНТЫ</a:t>
            </a:r>
          </a:p>
        </p:txBody>
      </p:sp>
      <p:sp>
        <p:nvSpPr>
          <p:cNvPr id="23" name="Скругленный прямоугольник 15">
            <a:extLst>
              <a:ext uri="{FF2B5EF4-FFF2-40B4-BE49-F238E27FC236}">
                <a16:creationId xmlns="" xmlns:a16="http://schemas.microsoft.com/office/drawing/2014/main" id="{9D5106A3-7B06-4DF0-952C-7FB77ABBF8CD}"/>
              </a:ext>
            </a:extLst>
          </p:cNvPr>
          <p:cNvSpPr/>
          <p:nvPr/>
        </p:nvSpPr>
        <p:spPr>
          <a:xfrm>
            <a:off x="129627" y="5573209"/>
            <a:ext cx="11676888" cy="755727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algn="ctr"/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Тарифное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оглашение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 реализации Московской областной программы обязательного медицинского страхования</a:t>
            </a:r>
            <a:endParaRPr lang="ru-RU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EC31199-BA58-48E9-BB5E-1D1E2848D030}"/>
              </a:ext>
            </a:extLst>
          </p:cNvPr>
          <p:cNvSpPr txBox="1"/>
          <p:nvPr/>
        </p:nvSpPr>
        <p:spPr>
          <a:xfrm>
            <a:off x="129627" y="1520540"/>
            <a:ext cx="11659020" cy="203132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Часть 6 статьи 39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Оплата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оказанной застрахованному лицу по договору на оказание и оплату медицинской помощи по обязательному медицинскому страхованию,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осуществляется по тарифам на оплату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установленным в соответствии с частью 2 статьи 30 настоящего Федерального закона, по результатам контроля объемов, сроков, качества и условий предоставления медицинской помощи и в соответствии с порядком оплаты медицинской помощи по обязательному медицинскому страхованию, установленным правилами обязательного медицинского страхования, на основании представленных медицинской организацией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реестров счетов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счетов на оплату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медицинской помощи»</a:t>
            </a:r>
          </a:p>
        </p:txBody>
      </p:sp>
      <p:sp>
        <p:nvSpPr>
          <p:cNvPr id="28" name="Скругленный прямоугольник 19">
            <a:extLst>
              <a:ext uri="{FF2B5EF4-FFF2-40B4-BE49-F238E27FC236}">
                <a16:creationId xmlns="" xmlns:a16="http://schemas.microsoft.com/office/drawing/2014/main" id="{7D58A6F0-EEC2-4CFE-BE9D-4F5E7E13B90F}"/>
              </a:ext>
            </a:extLst>
          </p:cNvPr>
          <p:cNvSpPr/>
          <p:nvPr/>
        </p:nvSpPr>
        <p:spPr>
          <a:xfrm>
            <a:off x="3917570" y="3798501"/>
            <a:ext cx="7871077" cy="509053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утверждении формы типового договора на оказание и оплату медицинской помощи по обязательному медицинскому страхованию»</a:t>
            </a:r>
          </a:p>
        </p:txBody>
      </p:sp>
      <p:sp>
        <p:nvSpPr>
          <p:cNvPr id="29" name="Скругленный прямоугольник 20">
            <a:extLst>
              <a:ext uri="{FF2B5EF4-FFF2-40B4-BE49-F238E27FC236}">
                <a16:creationId xmlns="" xmlns:a16="http://schemas.microsoft.com/office/drawing/2014/main" id="{9C82E896-DA76-43C7-8E02-F3A483CA3EEA}"/>
              </a:ext>
            </a:extLst>
          </p:cNvPr>
          <p:cNvSpPr/>
          <p:nvPr/>
        </p:nvSpPr>
        <p:spPr>
          <a:xfrm>
            <a:off x="111336" y="3764995"/>
            <a:ext cx="3989902" cy="57606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Приказ Минздрава России от 30.12.2020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1417н</a:t>
            </a:r>
          </a:p>
        </p:txBody>
      </p:sp>
    </p:spTree>
    <p:extLst>
      <p:ext uri="{BB962C8B-B14F-4D97-AF65-F5344CB8AC3E}">
        <p14:creationId xmlns:p14="http://schemas.microsoft.com/office/powerpoint/2010/main" val="3727158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895"/>
            <a:ext cx="12103100" cy="329598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8988425" y="4410075"/>
            <a:ext cx="3136900" cy="23796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=""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10469562" y="4845050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=""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10469562" y="527523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=""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10469562" y="5723237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2560EDD-2200-4519-A2E7-CF80209F47EF}"/>
              </a:ext>
            </a:extLst>
          </p:cNvPr>
          <p:cNvSpPr txBox="1"/>
          <p:nvPr/>
        </p:nvSpPr>
        <p:spPr>
          <a:xfrm>
            <a:off x="8360568" y="1224105"/>
            <a:ext cx="10977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4FE9A998-B153-4463-85BE-B746D4CA144F}"/>
              </a:ext>
            </a:extLst>
          </p:cNvPr>
          <p:cNvSpPr txBox="1"/>
          <p:nvPr/>
        </p:nvSpPr>
        <p:spPr>
          <a:xfrm>
            <a:off x="8360568" y="1523730"/>
            <a:ext cx="1541463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79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895"/>
            <a:ext cx="12103100" cy="329598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8988425" y="4410075"/>
            <a:ext cx="3136900" cy="23796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=""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10469562" y="4845050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00B3984-90B2-40EB-88F2-0E4EDB631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0" y="1037895"/>
            <a:ext cx="8303625" cy="5725798"/>
          </a:xfrm>
          <a:prstGeom prst="rect">
            <a:avLst/>
          </a:prstGeom>
        </p:spPr>
      </p:pic>
      <p:sp>
        <p:nvSpPr>
          <p:cNvPr id="10" name="Стрелка: вниз 9">
            <a:extLst>
              <a:ext uri="{FF2B5EF4-FFF2-40B4-BE49-F238E27FC236}">
                <a16:creationId xmlns=""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10469562" y="526873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=""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10469562" y="572006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="" xmlns:a16="http://schemas.microsoft.com/office/drawing/2014/main" id="{E70F8D4C-C13B-4BB0-AF68-70E0188557D6}"/>
              </a:ext>
            </a:extLst>
          </p:cNvPr>
          <p:cNvSpPr/>
          <p:nvPr/>
        </p:nvSpPr>
        <p:spPr>
          <a:xfrm>
            <a:off x="37093" y="6410325"/>
            <a:ext cx="8100000" cy="31115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="" xmlns:a16="http://schemas.microsoft.com/office/drawing/2014/main" id="{120BD705-A055-47A7-B350-41F7112340C1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8137093" y="6090249"/>
            <a:ext cx="1188062" cy="4756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9B737F8-C3F4-436C-A3B5-7E6EFE853868}"/>
              </a:ext>
            </a:extLst>
          </p:cNvPr>
          <p:cNvSpPr txBox="1"/>
          <p:nvPr/>
        </p:nvSpPr>
        <p:spPr>
          <a:xfrm>
            <a:off x="8360568" y="1224105"/>
            <a:ext cx="10977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F2FE34D-5FAF-4E74-823D-8BBDA7D0C57A}"/>
              </a:ext>
            </a:extLst>
          </p:cNvPr>
          <p:cNvSpPr txBox="1"/>
          <p:nvPr/>
        </p:nvSpPr>
        <p:spPr>
          <a:xfrm>
            <a:off x="8360568" y="1523730"/>
            <a:ext cx="1541463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077E9A2-2F10-4AA8-98F0-6389DFC2410A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134" y="927334"/>
            <a:ext cx="8353463" cy="56637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134" y="817583"/>
            <a:ext cx="7553599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13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3B34163-CFF2-4872-BFCC-D76B2FF5EE81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 НА 2023 ГОД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70304DE-8B4E-49F5-AF99-2D045F6B7FBC}"/>
              </a:ext>
            </a:extLst>
          </p:cNvPr>
          <p:cNvSpPr/>
          <p:nvPr/>
        </p:nvSpPr>
        <p:spPr>
          <a:xfrm>
            <a:off x="361949" y="1448579"/>
            <a:ext cx="10972800" cy="552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00050" indent="-400050">
              <a:buAutoNum type="romanUcPeriod"/>
            </a:pPr>
            <a:r>
              <a:rPr lang="ru-RU" dirty="0">
                <a:latin typeface="Georgia" panose="02040502050405020303" pitchFamily="18" charset="0"/>
              </a:rPr>
              <a:t>Общие положения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0C782BB-AC99-4F81-9722-24118E2524E0}"/>
              </a:ext>
            </a:extLst>
          </p:cNvPr>
          <p:cNvSpPr/>
          <p:nvPr/>
        </p:nvSpPr>
        <p:spPr>
          <a:xfrm>
            <a:off x="361950" y="638564"/>
            <a:ext cx="10972800" cy="5520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ОСНОВНЫЕ РАЗДЕЛЫ ТАРИФНОГО СОГЛАШЕНИЯ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0D4284C3-1D96-4B19-B41B-F91F3CB93BB3}"/>
              </a:ext>
            </a:extLst>
          </p:cNvPr>
          <p:cNvSpPr/>
          <p:nvPr/>
        </p:nvSpPr>
        <p:spPr>
          <a:xfrm>
            <a:off x="361949" y="2087145"/>
            <a:ext cx="10972800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</a:t>
            </a:r>
            <a:r>
              <a:rPr lang="ru-RU" dirty="0">
                <a:latin typeface="Georgia" panose="02040502050405020303" pitchFamily="18" charset="0"/>
              </a:rPr>
              <a:t>. 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2899D241-6892-4A6F-B9DC-71DED830A58D}"/>
              </a:ext>
            </a:extLst>
          </p:cNvPr>
          <p:cNvSpPr/>
          <p:nvPr/>
        </p:nvSpPr>
        <p:spPr>
          <a:xfrm>
            <a:off x="361949" y="3009315"/>
            <a:ext cx="10972800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III</a:t>
            </a:r>
            <a:r>
              <a:rPr lang="ru-RU" dirty="0">
                <a:latin typeface="Georgia" panose="02040502050405020303" pitchFamily="18" charset="0"/>
              </a:rPr>
              <a:t>. Размер и структура тарифов на оплату медицинской помощи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37A0499C-E161-442F-B303-5B90FAAA4C45}"/>
              </a:ext>
            </a:extLst>
          </p:cNvPr>
          <p:cNvSpPr/>
          <p:nvPr/>
        </p:nvSpPr>
        <p:spPr>
          <a:xfrm>
            <a:off x="361949" y="4029661"/>
            <a:ext cx="10972800" cy="15900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IV</a:t>
            </a:r>
            <a:r>
              <a:rPr lang="ru-RU" dirty="0">
                <a:latin typeface="Georgia" panose="02040502050405020303" pitchFamily="18" charset="0"/>
              </a:rPr>
              <a:t>. Размер неоплаты или неполной оплаты затрат на оказание медицинской помощи, а также уплаты медицинской организацией штрафов за неоказание, несвоевременное оказание медицинской помощи ненадлежащего качества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85C69504-C83A-48A2-BE9D-F8AC738CEA39}"/>
              </a:ext>
            </a:extLst>
          </p:cNvPr>
          <p:cNvSpPr/>
          <p:nvPr/>
        </p:nvSpPr>
        <p:spPr>
          <a:xfrm>
            <a:off x="361949" y="5829300"/>
            <a:ext cx="10972800" cy="700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V</a:t>
            </a:r>
            <a:r>
              <a:rPr lang="ru-RU" dirty="0">
                <a:latin typeface="Georgia" panose="02040502050405020303" pitchFamily="18" charset="0"/>
              </a:rPr>
              <a:t>. Заключительные положения</a:t>
            </a:r>
          </a:p>
        </p:txBody>
      </p:sp>
    </p:spTree>
    <p:extLst>
      <p:ext uri="{BB962C8B-B14F-4D97-AF65-F5344CB8AC3E}">
        <p14:creationId xmlns:p14="http://schemas.microsoft.com/office/powerpoint/2010/main" val="25302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5149392-E591-48C0-9478-B97C798AE4F0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  <a:solidFill>
            <a:srgbClr val="92A5D8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АМБУЛАТОРНЫХ УСЛОВИЯХ В 2023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E183E786-51F1-45D2-80D6-7D171B5C4F4D}"/>
              </a:ext>
            </a:extLst>
          </p:cNvPr>
          <p:cNvSpPr/>
          <p:nvPr/>
        </p:nvSpPr>
        <p:spPr>
          <a:xfrm>
            <a:off x="76200" y="685799"/>
            <a:ext cx="542925" cy="59340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B62F20F-5516-4400-A817-832074207BD0}"/>
              </a:ext>
            </a:extLst>
          </p:cNvPr>
          <p:cNvSpPr/>
          <p:nvPr/>
        </p:nvSpPr>
        <p:spPr>
          <a:xfrm>
            <a:off x="962021" y="687431"/>
            <a:ext cx="6600827" cy="2824889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b="1" dirty="0"/>
              <a:t>в медицинских организациях, имеющих прикрепившихся лиц – </a:t>
            </a:r>
            <a:br>
              <a:rPr lang="ru-RU" sz="1350" b="1" dirty="0"/>
            </a:br>
            <a:r>
              <a:rPr lang="ru-RU" sz="1350" u="sng" dirty="0"/>
              <a:t>по подушевому нормативу финансирования на прикрепившихся </a:t>
            </a:r>
            <a:r>
              <a:rPr lang="ru-RU" sz="1350" u="sng" dirty="0">
                <a:solidFill>
                  <a:schemeClr val="tx1"/>
                </a:solidFill>
              </a:rPr>
              <a:t>лиц </a:t>
            </a:r>
            <a:br>
              <a:rPr lang="ru-RU" sz="1350" u="sng" dirty="0">
                <a:solidFill>
                  <a:schemeClr val="tx1"/>
                </a:solidFill>
              </a:rPr>
            </a:br>
            <a:r>
              <a:rPr lang="ru-RU" sz="1350" dirty="0">
                <a:solidFill>
                  <a:schemeClr val="tx1"/>
                </a:solidFill>
              </a:rPr>
              <a:t>(за исключением расходов на проведение КТ, МРТ, УЗИ ССС, эндоскопических исследований, гистологических исследований и МГИ с целью выявления онкологических заболеваний и подбора противоопухолевой лекарственной терапии, тестирования на выявление новой </a:t>
            </a:r>
            <a:r>
              <a:rPr lang="ru-RU" sz="1350" dirty="0" err="1">
                <a:solidFill>
                  <a:schemeClr val="tx1"/>
                </a:solidFill>
              </a:rPr>
              <a:t>коронавирусной</a:t>
            </a:r>
            <a:r>
              <a:rPr lang="ru-RU" sz="1350" dirty="0">
                <a:solidFill>
                  <a:schemeClr val="tx1"/>
                </a:solidFill>
              </a:rPr>
              <a:t> инфекции (COVID-19), профилактических медицинских осмотров и диспансеризации, в том числе углубленной диспансеризации, а также средств на оплату диспансерного наблюдения и финансовое обеспечение ФП и ФАП)</a:t>
            </a:r>
            <a:r>
              <a:rPr lang="ru-RU" sz="1350" dirty="0">
                <a:solidFill>
                  <a:srgbClr val="FF0000"/>
                </a:solidFill>
              </a:rPr>
              <a:t> </a:t>
            </a:r>
            <a:r>
              <a:rPr lang="ru-RU" sz="1350" b="1" dirty="0">
                <a:solidFill>
                  <a:schemeClr val="tx1"/>
                </a:solidFill>
              </a:rPr>
              <a:t>с учетом показателей результативности деятельности медицинской организации </a:t>
            </a:r>
            <a:r>
              <a:rPr lang="ru-RU" sz="1350" dirty="0">
                <a:solidFill>
                  <a:schemeClr val="tx1"/>
                </a:solidFill>
              </a:rPr>
              <a:t>(включая показатели объема медицинской помощи), в </a:t>
            </a:r>
            <a:r>
              <a:rPr lang="ru-RU" sz="1350" dirty="0" err="1">
                <a:solidFill>
                  <a:schemeClr val="tx1"/>
                </a:solidFill>
              </a:rPr>
              <a:t>т.ч</a:t>
            </a:r>
            <a:r>
              <a:rPr lang="ru-RU" sz="1350" dirty="0">
                <a:solidFill>
                  <a:schemeClr val="tx1"/>
                </a:solidFill>
              </a:rPr>
              <a:t>. с включением расходов на медицинскую помощь, оказываемую в иных медицинских организациях за единицу объема медицинской помощи, в сочетании с оплатой за единицу объема медицинской помощи - за медицинскую услугу, за посещение, за обращение (законченный случай)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5FC1A1DE-37B9-4A3E-B5F6-A5B00E6F6E9C}"/>
              </a:ext>
            </a:extLst>
          </p:cNvPr>
          <p:cNvSpPr/>
          <p:nvPr/>
        </p:nvSpPr>
        <p:spPr>
          <a:xfrm>
            <a:off x="971544" y="3609206"/>
            <a:ext cx="6591304" cy="1117600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b="1" dirty="0"/>
              <a:t>в медицинских организациях, не имеющих прикрепившихся лиц</a:t>
            </a:r>
            <a:r>
              <a:rPr lang="ru-RU" sz="1350" dirty="0"/>
              <a:t>, </a:t>
            </a:r>
            <a:r>
              <a:rPr lang="ru-RU" sz="1350" b="1" dirty="0"/>
              <a:t>а также при оплате медицинской помощи, оказанной застрахованным лицам за пределами Московской области</a:t>
            </a:r>
            <a:r>
              <a:rPr lang="ru-RU" sz="1350" dirty="0"/>
              <a:t>, – </a:t>
            </a:r>
          </a:p>
          <a:p>
            <a:pPr algn="just"/>
            <a:r>
              <a:rPr lang="ru-RU" sz="1350" u="sng" dirty="0"/>
              <a:t>за единицу объема медицинской помощи </a:t>
            </a:r>
            <a:r>
              <a:rPr lang="ru-RU" sz="1350" dirty="0"/>
              <a:t>- за медицинскую услугу, за посещение, за обращение (законченный случай)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D6E49EC-B3D9-495B-9A44-78A73E4160C0}"/>
              </a:ext>
            </a:extLst>
          </p:cNvPr>
          <p:cNvSpPr/>
          <p:nvPr/>
        </p:nvSpPr>
        <p:spPr>
          <a:xfrm>
            <a:off x="971544" y="4828311"/>
            <a:ext cx="6600827" cy="1811867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u="sng" dirty="0"/>
              <a:t>за единицу объема медицинской помощи</a:t>
            </a:r>
            <a:r>
              <a:rPr lang="ru-RU" sz="1350" dirty="0"/>
              <a:t> – за медицинскую услугу </a:t>
            </a:r>
            <a:r>
              <a:rPr lang="ru-RU" sz="1350" b="1" dirty="0"/>
              <a:t>(используется при оплате отдельных диагностических (лабораторных) исследований </a:t>
            </a:r>
            <a:r>
              <a:rPr lang="ru-RU" sz="1350" dirty="0"/>
              <a:t>- КТ, МРТ, УЗИ ССС, эндоскопических исследований, гистологических исследований и МГИ с целью выявления онкологических заболеваний и подбора </a:t>
            </a:r>
            <a:r>
              <a:rPr lang="ru-RU" sz="1350" dirty="0" err="1"/>
              <a:t>таргетной</a:t>
            </a:r>
            <a:r>
              <a:rPr lang="ru-RU" sz="1350" dirty="0"/>
              <a:t> терапии, тестирования на выявление новой </a:t>
            </a:r>
            <a:r>
              <a:rPr lang="ru-RU" sz="1350" dirty="0" err="1"/>
              <a:t>коронавирусной</a:t>
            </a:r>
            <a:r>
              <a:rPr lang="ru-RU" sz="1350" dirty="0"/>
              <a:t> инфекции (COVID-19), профилактических медицинских осмотров и диспансеризации, в том числе углубленной диспансеризации, диспансерного наблюдения отдельных категорий граждан из числа взрослого населения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="" xmlns:a16="http://schemas.microsoft.com/office/drawing/2014/main" id="{38350457-F581-499A-93DB-A9193E30F59C}"/>
              </a:ext>
            </a:extLst>
          </p:cNvPr>
          <p:cNvSpPr/>
          <p:nvPr/>
        </p:nvSpPr>
        <p:spPr>
          <a:xfrm rot="16200000">
            <a:off x="623887" y="1766886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="" xmlns:a16="http://schemas.microsoft.com/office/drawing/2014/main" id="{30D1AAE2-0C94-49C7-A3FE-CE12FEB1279B}"/>
              </a:ext>
            </a:extLst>
          </p:cNvPr>
          <p:cNvSpPr/>
          <p:nvPr/>
        </p:nvSpPr>
        <p:spPr>
          <a:xfrm rot="16200000">
            <a:off x="623886" y="3872108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="" xmlns:a16="http://schemas.microsoft.com/office/drawing/2014/main" id="{BD42DD13-8189-49C7-A565-9458727B9A99}"/>
              </a:ext>
            </a:extLst>
          </p:cNvPr>
          <p:cNvSpPr/>
          <p:nvPr/>
        </p:nvSpPr>
        <p:spPr>
          <a:xfrm rot="16200000">
            <a:off x="623886" y="5572320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="" xmlns:a16="http://schemas.microsoft.com/office/drawing/2014/main" id="{704036C4-072A-4064-887D-28EF132F459A}"/>
              </a:ext>
            </a:extLst>
          </p:cNvPr>
          <p:cNvSpPr/>
          <p:nvPr/>
        </p:nvSpPr>
        <p:spPr>
          <a:xfrm rot="16200000">
            <a:off x="7829553" y="1343025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6E724392-8F47-49C2-BD8B-FA900EAD6846}"/>
              </a:ext>
            </a:extLst>
          </p:cNvPr>
          <p:cNvSpPr/>
          <p:nvPr/>
        </p:nvSpPr>
        <p:spPr>
          <a:xfrm>
            <a:off x="8458201" y="1304925"/>
            <a:ext cx="3562349" cy="1066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5 и 5а к Тарифному соглашению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EDDCC380-3D1B-49DC-9CD0-0F86F5FC64A6}"/>
              </a:ext>
            </a:extLst>
          </p:cNvPr>
          <p:cNvSpPr/>
          <p:nvPr/>
        </p:nvSpPr>
        <p:spPr>
          <a:xfrm>
            <a:off x="8458201" y="3676649"/>
            <a:ext cx="3562349" cy="22242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</a:t>
            </a:r>
            <a:r>
              <a:rPr lang="ru-RU" dirty="0">
                <a:solidFill>
                  <a:schemeClr val="tx1"/>
                </a:solidFill>
              </a:rPr>
              <a:t>6а – 8б </a:t>
            </a:r>
          </a:p>
          <a:p>
            <a:pPr algn="ctr"/>
            <a:r>
              <a:rPr lang="ru-RU" dirty="0"/>
              <a:t>к Тарифному соглашению</a:t>
            </a:r>
          </a:p>
        </p:txBody>
      </p:sp>
      <p:sp>
        <p:nvSpPr>
          <p:cNvPr id="17" name="Стрелка: вниз 16">
            <a:extLst>
              <a:ext uri="{FF2B5EF4-FFF2-40B4-BE49-F238E27FC236}">
                <a16:creationId xmlns="" xmlns:a16="http://schemas.microsoft.com/office/drawing/2014/main" id="{69737B94-4CB7-46E3-BA54-891BD58E7F05}"/>
              </a:ext>
            </a:extLst>
          </p:cNvPr>
          <p:cNvSpPr/>
          <p:nvPr/>
        </p:nvSpPr>
        <p:spPr>
          <a:xfrm rot="16200000">
            <a:off x="7829553" y="3591118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: вниз 17">
            <a:extLst>
              <a:ext uri="{FF2B5EF4-FFF2-40B4-BE49-F238E27FC236}">
                <a16:creationId xmlns="" xmlns:a16="http://schemas.microsoft.com/office/drawing/2014/main" id="{A3964823-3160-4555-A3EB-4FFB00FF16E7}"/>
              </a:ext>
            </a:extLst>
          </p:cNvPr>
          <p:cNvSpPr/>
          <p:nvPr/>
        </p:nvSpPr>
        <p:spPr>
          <a:xfrm rot="16200000">
            <a:off x="7848599" y="5291331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СТАЦИОНАРНЫХ УСЛОВИЯХ В 202</a:t>
            </a:r>
            <a:r>
              <a:rPr lang="en-US" b="1" dirty="0">
                <a:solidFill>
                  <a:schemeClr val="tx1"/>
                </a:solidFill>
                <a:latin typeface="Georgia" panose="02040502050405020303" pitchFamily="18" charset="0"/>
              </a:rPr>
              <a:t>3</a:t>
            </a:r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601980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619125" y="700155"/>
            <a:ext cx="5238751" cy="1585845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заболевания: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заболевания, включенного в соответствующую клинико-статистическую группу заболеваний (КСГ);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 по перечню видов ВМП в соответствии с разделом I Перечня видов ВМП, содержащего в том числе методы лечения и источники финансового обеспечения ВМП, установленного приложением к Программе государственных гарантий бесплатного оказания гражданам медицинской помощи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619124" y="2434096"/>
            <a:ext cx="5238751" cy="4271504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прерванный случай: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прерывания лечения по медицинским показаниям;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из одного отделения медицинской организации в другое;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изменения условий оказания медицинской помощи пациенту с круглосуточного стационара на дневной стационар;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оказания медицинской помощи с проведением лекарственной терапии при злокачественных новообразованиях, в ходе которой медицинская помощь по объективным причинам оказана пациенту не в полном объеме по сравнению с выбранной для оплаты схемой лекарственной терапии, в том числе в случае прерывания лечения при возникновении абсолютных противопоказаний к продолжению лечения, не купируемых при проведении симптоматического лечения;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в другую медицинскую организацию;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преждевременной выписки пациента из медицинской организации в случае его письменного отказа от дальнейшего лечения;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летального исхода;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законченные случаи лечения длительностью 3 дня и менее (за исключением КСГ, для которых оптимальным сроком лечения является период менее 3 дней включительно)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00801" y="736048"/>
            <a:ext cx="5705475" cy="10389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Приложения </a:t>
            </a:r>
            <a:r>
              <a:rPr lang="en-US" dirty="0">
                <a:solidFill>
                  <a:srgbClr val="44546A">
                    <a:lumMod val="50000"/>
                  </a:srgbClr>
                </a:solidFill>
              </a:rPr>
              <a:t>9a</a:t>
            </a:r>
            <a:endParaRPr lang="ru-RU" dirty="0">
              <a:solidFill>
                <a:srgbClr val="44546A">
                  <a:lumMod val="50000"/>
                </a:srgbClr>
              </a:solidFill>
            </a:endParaRPr>
          </a:p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к Тарифному соглашению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53555" y="2335537"/>
            <a:ext cx="5652722" cy="9797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10322" y="5004198"/>
            <a:ext cx="5705475" cy="1547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. 3.3.1 – 3.3.3, Приложения </a:t>
            </a:r>
            <a:r>
              <a:rPr lang="ru-RU" i="1" dirty="0">
                <a:solidFill>
                  <a:schemeClr val="tx1"/>
                </a:solidFill>
              </a:rPr>
              <a:t>9в, 9д к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Тарифному соглашению)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210823">
            <a:off x="5657978" y="1401304"/>
            <a:ext cx="954951" cy="13066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417060">
            <a:off x="5657750" y="2329606"/>
            <a:ext cx="1011949" cy="1201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894" y="5474819"/>
            <a:ext cx="579660" cy="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2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47328" y="-10124"/>
            <a:ext cx="12097344" cy="579640"/>
          </a:xfrm>
          <a:prstGeom prst="rect">
            <a:avLst/>
          </a:prstGeom>
          <a:solidFill>
            <a:srgbClr val="8FA4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b="1" dirty="0">
                <a:latin typeface="Georgia" panose="02040502050405020303" pitchFamily="18" charset="0"/>
              </a:rPr>
              <a:t>Пример расчета стоимости законченного случая лечения в условиях круглосуточного стационара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5763" y="59301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23520" y="610691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61622" y="599051"/>
            <a:ext cx="465201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38638" y="61626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9348" y="5349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11001" y="58052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175633" y="584577"/>
            <a:ext cx="547947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56992" y="59039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923393" y="587426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57144" y="61706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8320" y="3423905"/>
            <a:ext cx="1172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пациента старше 75 лет в медицинской организации второго уровня по клинико-статистической группе                     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st04.00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«Воспалительные заболевания кишечника»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33437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33437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33437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33437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33437" y="6051886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54961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25 968,48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253519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1,083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53519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2,01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53517" y="51479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0,8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274183" y="601199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0,2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497340" y="6481735"/>
            <a:ext cx="834328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25 968,48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4912888" y="6493699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2,01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727192" y="6500259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0,8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6414003" y="6500259"/>
            <a:ext cx="62975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49130" y="6474823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53 109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407701" y="644459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60833" y="64707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79873" y="646978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791744" y="6493699"/>
            <a:ext cx="65701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1,083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89565" y="648173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7281044" y="6484310"/>
            <a:ext cx="600184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0,2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027346" y="646978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=""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5596421" y="623029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=""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7773145" y="596378"/>
            <a:ext cx="777752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7400997" y="57085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9552384" y="525469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="" xmlns:a16="http://schemas.microsoft.com/office/drawing/2014/main" id="{84CA4B15-9CE6-4D5E-B462-988F893BAC15}"/>
              </a:ext>
            </a:extLst>
          </p:cNvPr>
          <p:cNvSpPr/>
          <p:nvPr/>
        </p:nvSpPr>
        <p:spPr>
          <a:xfrm>
            <a:off x="533437" y="5626369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630F6DCA-8511-4505-84AF-FB27423F7FB2}"/>
              </a:ext>
            </a:extLst>
          </p:cNvPr>
          <p:cNvSpPr txBox="1"/>
          <p:nvPr/>
        </p:nvSpPr>
        <p:spPr>
          <a:xfrm>
            <a:off x="1253519" y="557994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1,05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=""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533437" y="993754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=""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533437" y="1420822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=""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533437" y="1852870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=""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533437" y="2284918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="" xmlns:a16="http://schemas.microsoft.com/office/drawing/2014/main" id="{12DE765D-846E-4516-ACAC-5995F5A41885}"/>
              </a:ext>
            </a:extLst>
          </p:cNvPr>
          <p:cNvSpPr/>
          <p:nvPr/>
        </p:nvSpPr>
        <p:spPr>
          <a:xfrm>
            <a:off x="533437" y="305599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="" xmlns:a16="http://schemas.microsoft.com/office/drawing/2014/main" id="{5202DB60-C1AD-4261-BE00-72DC71ABC9A0}"/>
              </a:ext>
            </a:extLst>
          </p:cNvPr>
          <p:cNvSpPr/>
          <p:nvPr/>
        </p:nvSpPr>
        <p:spPr>
          <a:xfrm>
            <a:off x="533437" y="265943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=""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1282066" y="932724"/>
            <a:ext cx="1037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1306336" y="1406949"/>
            <a:ext cx="997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1306336" y="1806155"/>
            <a:ext cx="9974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9а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=""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1306337" y="2268486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9а к Тарифному соглашению)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="" xmlns:a16="http://schemas.microsoft.com/office/drawing/2014/main" id="{F86180D7-310B-486D-AADE-3D2C830A4FBA}"/>
              </a:ext>
            </a:extLst>
          </p:cNvPr>
          <p:cNvSpPr txBox="1"/>
          <p:nvPr/>
        </p:nvSpPr>
        <p:spPr>
          <a:xfrm>
            <a:off x="1283771" y="2643630"/>
            <a:ext cx="6666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уровня оказания медицинской помощи (приложение 2а к Тарифному соглашению)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D0DA1994-5355-4110-B14C-9E1EDA25D779}"/>
              </a:ext>
            </a:extLst>
          </p:cNvPr>
          <p:cNvSpPr txBox="1"/>
          <p:nvPr/>
        </p:nvSpPr>
        <p:spPr>
          <a:xfrm>
            <a:off x="1313035" y="304355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A2413C5D-1C13-4017-B4E1-3453717E63AE}"/>
              </a:ext>
            </a:extLst>
          </p:cNvPr>
          <p:cNvSpPr txBox="1"/>
          <p:nvPr/>
        </p:nvSpPr>
        <p:spPr>
          <a:xfrm>
            <a:off x="4699833" y="6450559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6CB8CE1E-B350-452F-AA91-6B32CEA46E0D}"/>
              </a:ext>
            </a:extLst>
          </p:cNvPr>
          <p:cNvSpPr txBox="1"/>
          <p:nvPr/>
        </p:nvSpPr>
        <p:spPr>
          <a:xfrm>
            <a:off x="7824192" y="642057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511A723D-0A29-4F63-AB28-C51895A9C83B}"/>
              </a:ext>
            </a:extLst>
          </p:cNvPr>
          <p:cNvSpPr txBox="1"/>
          <p:nvPr/>
        </p:nvSpPr>
        <p:spPr>
          <a:xfrm>
            <a:off x="8465275" y="2497695"/>
            <a:ext cx="325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 9г к Тарифному соглашению установлены КСГ, к которым коэффициент уровня не применяется (91 КСГ)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="" xmlns:a16="http://schemas.microsoft.com/office/drawing/2014/main" id="{FFEED9FA-7195-4DF1-8390-F4E36809A2A9}"/>
              </a:ext>
            </a:extLst>
          </p:cNvPr>
          <p:cNvSpPr txBox="1"/>
          <p:nvPr/>
        </p:nvSpPr>
        <p:spPr>
          <a:xfrm>
            <a:off x="8279908" y="2458655"/>
            <a:ext cx="304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Calibri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01738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4334</TotalTime>
  <Words>1890</Words>
  <Application>Microsoft Office PowerPoint</Application>
  <PresentationFormat>Широкоэкранный</PresentationFormat>
  <Paragraphs>357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Times New Roman</vt:lpstr>
      <vt:lpstr>Тема Office</vt:lpstr>
      <vt:lpstr>ПОРЯДОК ОПЛАТЫ МЕДИЦИНСКОЙ ПОМОЩИ В СИСТЕМЕ ОБЯЗАТЕЛЬНОГО МЕДИЦИНСКОГО СТРАХОВАНИЯ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ОПЛАТЫ МЕДИЦИНСКОЙ ПОМОЩИ В СИСТЕМЕ ОБЯЗАТЕЛЬНОГО МЕДИЦИНСКОГО СТРАХОВАНИЯ</dc:title>
  <dc:creator>Крутова Юлия Андреевна</dc:creator>
  <cp:lastModifiedBy>Тимошинина Екатерина Владимировна</cp:lastModifiedBy>
  <cp:revision>77</cp:revision>
  <cp:lastPrinted>2021-12-17T12:47:09Z</cp:lastPrinted>
  <dcterms:created xsi:type="dcterms:W3CDTF">2020-12-21T08:03:47Z</dcterms:created>
  <dcterms:modified xsi:type="dcterms:W3CDTF">2022-12-27T19:11:19Z</dcterms:modified>
</cp:coreProperties>
</file>