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21"/>
  </p:notesMasterIdLst>
  <p:sldIdLst>
    <p:sldId id="263" r:id="rId2"/>
    <p:sldId id="402" r:id="rId3"/>
    <p:sldId id="403" r:id="rId4"/>
    <p:sldId id="407" r:id="rId5"/>
    <p:sldId id="391" r:id="rId6"/>
    <p:sldId id="350" r:id="rId7"/>
    <p:sldId id="408" r:id="rId8"/>
    <p:sldId id="410" r:id="rId9"/>
    <p:sldId id="290" r:id="rId10"/>
    <p:sldId id="411" r:id="rId11"/>
    <p:sldId id="370" r:id="rId12"/>
    <p:sldId id="412" r:id="rId13"/>
    <p:sldId id="367" r:id="rId14"/>
    <p:sldId id="357" r:id="rId15"/>
    <p:sldId id="354" r:id="rId16"/>
    <p:sldId id="386" r:id="rId17"/>
    <p:sldId id="371" r:id="rId18"/>
    <p:sldId id="422" r:id="rId19"/>
    <p:sldId id="401" r:id="rId20"/>
  </p:sldIdLst>
  <p:sldSz cx="12192000" cy="6858000"/>
  <p:notesSz cx="6648450" cy="97742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A28C870-A81B-4BB0-B9C3-C8ECEFF051CD}">
          <p14:sldIdLst>
            <p14:sldId id="263"/>
            <p14:sldId id="402"/>
            <p14:sldId id="403"/>
            <p14:sldId id="407"/>
            <p14:sldId id="391"/>
          </p14:sldIdLst>
        </p14:section>
        <p14:section name="Раздел без заголовка" id="{ACEF521D-3D98-4113-A0A5-D72F3C4995C7}">
          <p14:sldIdLst>
            <p14:sldId id="350"/>
            <p14:sldId id="408"/>
            <p14:sldId id="410"/>
            <p14:sldId id="290"/>
            <p14:sldId id="411"/>
            <p14:sldId id="370"/>
            <p14:sldId id="412"/>
            <p14:sldId id="367"/>
            <p14:sldId id="357"/>
            <p14:sldId id="354"/>
            <p14:sldId id="386"/>
            <p14:sldId id="371"/>
            <p14:sldId id="422"/>
            <p14:sldId id="4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3450" autoAdjust="0"/>
  </p:normalViewPr>
  <p:slideViewPr>
    <p:cSldViewPr>
      <p:cViewPr varScale="1">
        <p:scale>
          <a:sx n="107" d="100"/>
          <a:sy n="107" d="100"/>
        </p:scale>
        <p:origin x="744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5920" y="0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r">
              <a:defRPr sz="1200"/>
            </a:lvl1pPr>
          </a:lstStyle>
          <a:p>
            <a:fld id="{1F5CA3A2-0271-4427-B360-321508AB4565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33425"/>
            <a:ext cx="6511925" cy="3663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76" tIns="44888" rIns="89776" bIns="4488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845" y="4642766"/>
            <a:ext cx="5318760" cy="4398407"/>
          </a:xfrm>
          <a:prstGeom prst="rect">
            <a:avLst/>
          </a:prstGeom>
        </p:spPr>
        <p:txBody>
          <a:bodyPr vert="horz" lIns="89776" tIns="44888" rIns="89776" bIns="4488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283832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5920" y="9283832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r">
              <a:defRPr sz="1200"/>
            </a:lvl1pPr>
          </a:lstStyle>
          <a:p>
            <a:fld id="{9D90091A-9B04-4652-A202-26C8FD884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205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33425"/>
            <a:ext cx="6511925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0091A-9B04-4652-A202-26C8FD884B6A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688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33425"/>
            <a:ext cx="6511925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33425"/>
            <a:ext cx="6511925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33425"/>
            <a:ext cx="6511925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435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33425"/>
            <a:ext cx="6511925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33425"/>
            <a:ext cx="6511925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33425"/>
            <a:ext cx="6511925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33425"/>
            <a:ext cx="6511925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887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33425"/>
            <a:ext cx="6511925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83B8-39E7-4D7A-ABD5-641B91FC66CD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F5FA-3DB7-48B2-8E05-78C9840CD84D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858FF-3CE0-48AB-AFC5-17CE211AE80B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D2D6-1A7B-4193-9F50-C0D5BC3DA177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742E-0835-40CD-BA4F-36C019CB944B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462B-65F0-42AE-B1ED-D0FD4B6A8614}" type="datetime1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3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7050-FA9A-4150-9357-B6CE51E5A8C2}" type="datetime1">
              <a:rPr lang="ru-RU" smtClean="0"/>
              <a:t>27.12.2022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314F-64E9-4C0A-8F81-3C4B85885E51}" type="datetime1">
              <a:rPr lang="ru-RU" smtClean="0"/>
              <a:t>27.12.2022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249C7-E008-4715-8232-D7225EF3E496}" type="datetime1">
              <a:rPr lang="ru-RU" smtClean="0"/>
              <a:t>27.12.2022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F5E7-42F8-4A8E-BCAF-57A651E0BF6E}" type="datetime1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B23E4-76A7-4CCC-9906-026B1CDF5EAD}" type="datetime1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EB1AE-DDE1-46E6-8F31-4925E590FB14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4F18366D7F60F4C9DA35D9331D48C2F6B6DADD81F1356FE57D45FDBF262A3FBEB121A35374F1944E2F497A066EC883618079C7291761F06227A3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0A8675C24469F08A76B818EE46E359F4A0B3EEF9E64956CF19BF0D0E187623CE58DDAD08AA1EC218F449B4B4EA6FF2293A62864C65q112O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4DF3A59BC6DB70C6ED96E7A6B7F096F2575451FE180B7D2F95DF3B346554485D3D8BAEFC36184B4908E58715FBF41283378000575B0DF127247A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885454A02F69B69A7650504F7F3973327D51FFA2CD6E2EC626DB437E298A2BF1CA88D6AAFF049A001D26902ACE39AEC07C71751A6EC0A565U9YFN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07368" y="1052737"/>
            <a:ext cx="11305256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ОРГАНИЗАЦИЯ И ПРОВЕДЕНИЕ КОНТРОЛЯ ОБЪЕМОВ, СРОКОВ, КАЧЕСТВА И УСЛОВИЙ ПРЕДОСТАВЛЕНИЯ МЕДИЦИНСКОЙ ПОМОЩИ ПО ОБЯЗАТЕЛЬНОМУ МЕДИЦИНСКОМУ СТРАХОВАНИЮ ЗАСТРАХОВАННЫМ ЛИЦАМ И ЕЕ ФИНАНСОВОГО ОБЕСПЕЧЕНИЯ</a:t>
            </a:r>
          </a:p>
        </p:txBody>
      </p:sp>
    </p:spTree>
    <p:extLst>
      <p:ext uri="{BB962C8B-B14F-4D97-AF65-F5344CB8AC3E}">
        <p14:creationId xmlns:p14="http://schemas.microsoft.com/office/powerpoint/2010/main" val="2353375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9DEDEE03-B16B-426A-9863-7651B6070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3F2722F-52FC-4F40-8337-4A46E730CA2E}"/>
              </a:ext>
            </a:extLst>
          </p:cNvPr>
          <p:cNvSpPr/>
          <p:nvPr/>
        </p:nvSpPr>
        <p:spPr>
          <a:xfrm>
            <a:off x="2355034" y="579453"/>
            <a:ext cx="7485382" cy="1384995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Врач эксперт, </a:t>
            </a:r>
          </a:p>
          <a:p>
            <a:pPr algn="ctr"/>
            <a:r>
              <a:rPr lang="ru-RU" sz="28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осуществляющий медико-экономическую экспертизу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64439B1-CEC4-4CF9-99FD-6EC30A17A842}"/>
              </a:ext>
            </a:extLst>
          </p:cNvPr>
          <p:cNvSpPr/>
          <p:nvPr/>
        </p:nvSpPr>
        <p:spPr>
          <a:xfrm>
            <a:off x="1775520" y="2544878"/>
            <a:ext cx="856895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территориальный фонд/Федеральный фонд или страховая медицинская организация</a:t>
            </a: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47A1999A-C8B7-4B77-801F-FAA8AB512C8A}"/>
              </a:ext>
            </a:extLst>
          </p:cNvPr>
          <p:cNvSpPr/>
          <p:nvPr/>
        </p:nvSpPr>
        <p:spPr>
          <a:xfrm rot="5400000" flipV="1">
            <a:off x="5888733" y="2125507"/>
            <a:ext cx="418392" cy="28907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A6DB1EF-584D-4236-ABC5-FDAF817DA327}"/>
              </a:ext>
            </a:extLst>
          </p:cNvPr>
          <p:cNvSpPr/>
          <p:nvPr/>
        </p:nvSpPr>
        <p:spPr>
          <a:xfrm>
            <a:off x="695400" y="4211936"/>
            <a:ext cx="10945735" cy="2308324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 о результатах медико-экономической экспертизы по форме, утверждаемой Федеральным фондом, в котором указывается сумма неоплаты и (или) уменьшения оплаты оказания медицинской помощи, и суммы выставленных штрафов за неоказание, несвоевременное оказание либо оказание медицинской помощи ненадлежащего качества.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BE8353A0-51FA-4A1C-BBC8-AB2027EBCD9E}"/>
              </a:ext>
            </a:extLst>
          </p:cNvPr>
          <p:cNvSpPr/>
          <p:nvPr/>
        </p:nvSpPr>
        <p:spPr>
          <a:xfrm>
            <a:off x="5951464" y="3482126"/>
            <a:ext cx="289071" cy="576064"/>
          </a:xfrm>
          <a:prstGeom prst="downArrow">
            <a:avLst>
              <a:gd name="adj1" fmla="val 50000"/>
              <a:gd name="adj2" fmla="val 520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08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603917" y="932234"/>
            <a:ext cx="11096392" cy="15781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Экспертиза качества медицинской помощи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выявление нарушений при оказании медицинской помощи, в том числе оценка своевременности ее оказания, правильности выбора методов профилактики, диагностики, лечения и медицинской реабилитации, степени достижения запланированного результата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418164" y="3775264"/>
            <a:ext cx="3444122" cy="4652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Внеплановая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3917" y="370939"/>
            <a:ext cx="11084972" cy="43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Экспертиза качества Медицинской помощи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3917" y="4456288"/>
            <a:ext cx="2310750" cy="4980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Тематическая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42948" y="4499244"/>
            <a:ext cx="1765223" cy="4980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Целевая</a:t>
            </a:r>
          </a:p>
        </p:txBody>
      </p:sp>
      <p:sp>
        <p:nvSpPr>
          <p:cNvPr id="13" name="Номер слайда 1">
            <a:extLst>
              <a:ext uri="{FF2B5EF4-FFF2-40B4-BE49-F238E27FC236}">
                <a16:creationId xmlns:a16="http://schemas.microsoft.com/office/drawing/2014/main" id="{C6718A49-FC2A-4C08-A730-5B9E638CD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0793" y="6512363"/>
            <a:ext cx="216120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кругленный прямоугольник 17">
            <a:extLst>
              <a:ext uri="{FF2B5EF4-FFF2-40B4-BE49-F238E27FC236}">
                <a16:creationId xmlns:a16="http://schemas.microsoft.com/office/drawing/2014/main" id="{54244204-D3F4-430A-BE2C-8080ECA4E3C0}"/>
              </a:ext>
            </a:extLst>
          </p:cNvPr>
          <p:cNvSpPr/>
          <p:nvPr/>
        </p:nvSpPr>
        <p:spPr>
          <a:xfrm>
            <a:off x="3730444" y="2600118"/>
            <a:ext cx="5348438" cy="4645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проведения</a:t>
            </a:r>
          </a:p>
        </p:txBody>
      </p:sp>
      <p:sp>
        <p:nvSpPr>
          <p:cNvPr id="15" name="Скругленный прямоугольник 16">
            <a:extLst>
              <a:ext uri="{FF2B5EF4-FFF2-40B4-BE49-F238E27FC236}">
                <a16:creationId xmlns:a16="http://schemas.microsoft.com/office/drawing/2014/main" id="{EC1603CF-2B6B-4CF1-B732-9E685FC12B26}"/>
              </a:ext>
            </a:extLst>
          </p:cNvPr>
          <p:cNvSpPr/>
          <p:nvPr/>
        </p:nvSpPr>
        <p:spPr>
          <a:xfrm>
            <a:off x="609703" y="3044313"/>
            <a:ext cx="2403178" cy="4980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Плановая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9F90DF5-9BBC-4AD8-9E74-3B55EEF1DE5B}"/>
              </a:ext>
            </a:extLst>
          </p:cNvPr>
          <p:cNvSpPr/>
          <p:nvPr/>
        </p:nvSpPr>
        <p:spPr>
          <a:xfrm>
            <a:off x="592495" y="5188924"/>
            <a:ext cx="11107813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</a:rPr>
              <a:t>Экспертиза качества медицинской помощи проводится на основании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hlinkClick r:id="rId3"/>
              </a:rPr>
              <a:t>критериев оценки качества медицинской помощи, утвержденных приказом Министерства здравоохранения Российской Федерации от 10 мая 2017 г. № 203н «Об утверждении критериев оценки качества медицинской помощи»</a:t>
            </a:r>
          </a:p>
        </p:txBody>
      </p:sp>
      <p:sp>
        <p:nvSpPr>
          <p:cNvPr id="11" name="Скругленный прямоугольник 17">
            <a:extLst>
              <a:ext uri="{FF2B5EF4-FFF2-40B4-BE49-F238E27FC236}">
                <a16:creationId xmlns:a16="http://schemas.microsoft.com/office/drawing/2014/main" id="{68EAE318-8967-44F1-AA99-57537B1A617B}"/>
              </a:ext>
            </a:extLst>
          </p:cNvPr>
          <p:cNvSpPr/>
          <p:nvPr/>
        </p:nvSpPr>
        <p:spPr>
          <a:xfrm>
            <a:off x="6736375" y="3669558"/>
            <a:ext cx="4949178" cy="485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Очная</a:t>
            </a: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A650B52C-81C1-4E12-AD2A-A55FBB9AB129}"/>
              </a:ext>
            </a:extLst>
          </p:cNvPr>
          <p:cNvCxnSpPr>
            <a:cxnSpLocks/>
          </p:cNvCxnSpPr>
          <p:nvPr/>
        </p:nvCxnSpPr>
        <p:spPr>
          <a:xfrm flipH="1">
            <a:off x="1991544" y="4267601"/>
            <a:ext cx="216024" cy="17687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AF987683-B7FB-4126-9475-F01D7F08FA70}"/>
              </a:ext>
            </a:extLst>
          </p:cNvPr>
          <p:cNvCxnSpPr>
            <a:cxnSpLocks/>
          </p:cNvCxnSpPr>
          <p:nvPr/>
        </p:nvCxnSpPr>
        <p:spPr>
          <a:xfrm>
            <a:off x="3865162" y="4283930"/>
            <a:ext cx="186957" cy="18993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99F8639-D0BC-4A0F-9F2E-EEEF8E9F1208}"/>
              </a:ext>
            </a:extLst>
          </p:cNvPr>
          <p:cNvSpPr/>
          <p:nvPr/>
        </p:nvSpPr>
        <p:spPr>
          <a:xfrm>
            <a:off x="5879976" y="4409258"/>
            <a:ext cx="5805577" cy="6155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</a:rPr>
              <a:t>По обращению застрахованного лица в период оказания ему медицинской помощ</a:t>
            </a:r>
            <a:r>
              <a:rPr lang="ru-RU" dirty="0">
                <a:latin typeface="Arial" panose="020B0604020202020204" pitchFamily="34" charset="0"/>
              </a:rPr>
              <a:t>и</a:t>
            </a:r>
          </a:p>
        </p:txBody>
      </p: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2EC0500C-4093-4674-81E6-94A7B20B9EF5}"/>
              </a:ext>
            </a:extLst>
          </p:cNvPr>
          <p:cNvCxnSpPr>
            <a:cxnSpLocks/>
            <a:stCxn id="12" idx="1"/>
            <a:endCxn id="15" idx="3"/>
          </p:cNvCxnSpPr>
          <p:nvPr/>
        </p:nvCxnSpPr>
        <p:spPr>
          <a:xfrm flipH="1">
            <a:off x="3012881" y="2832404"/>
            <a:ext cx="717563" cy="4609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84586892-718A-41B7-9F80-1738E368112F}"/>
              </a:ext>
            </a:extLst>
          </p:cNvPr>
          <p:cNvCxnSpPr>
            <a:cxnSpLocks/>
          </p:cNvCxnSpPr>
          <p:nvPr/>
        </p:nvCxnSpPr>
        <p:spPr>
          <a:xfrm flipH="1">
            <a:off x="3930546" y="3079492"/>
            <a:ext cx="941318" cy="67039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C7DF69EF-1567-4DFD-815F-5A23F07B2D8F}"/>
              </a:ext>
            </a:extLst>
          </p:cNvPr>
          <p:cNvCxnSpPr>
            <a:cxnSpLocks/>
          </p:cNvCxnSpPr>
          <p:nvPr/>
        </p:nvCxnSpPr>
        <p:spPr>
          <a:xfrm>
            <a:off x="6960096" y="3079492"/>
            <a:ext cx="432048" cy="56312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>
            <a:extLst>
              <a:ext uri="{FF2B5EF4-FFF2-40B4-BE49-F238E27FC236}">
                <a16:creationId xmlns:a16="http://schemas.microsoft.com/office/drawing/2014/main" id="{96D8B9D8-338E-4DE1-87B9-FFA01B4490BC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9078882" y="4155109"/>
            <a:ext cx="132082" cy="2538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979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528838B-570C-4791-A20A-9347BB5F2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21930FB-C851-4DBB-BC09-665782F4ED6C}"/>
              </a:ext>
            </a:extLst>
          </p:cNvPr>
          <p:cNvSpPr/>
          <p:nvPr/>
        </p:nvSpPr>
        <p:spPr>
          <a:xfrm>
            <a:off x="551382" y="322018"/>
            <a:ext cx="110892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плановых и внеплановых экспертиз качества медицинской помощи </a:t>
            </a: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 числа принятых к оплате случаев оказания медицинской помощи составляет: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8D7FF03-CD83-4453-BB7F-4D09A5D1C063}"/>
              </a:ext>
            </a:extLst>
          </p:cNvPr>
          <p:cNvSpPr/>
          <p:nvPr/>
        </p:nvSpPr>
        <p:spPr>
          <a:xfrm>
            <a:off x="1259230" y="1826549"/>
            <a:ext cx="2027871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СМП – 0,5% </a:t>
            </a:r>
            <a:endParaRPr lang="ru-RU" sz="20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02C0EBF-4904-40D3-A730-8CE1A067A5F5}"/>
              </a:ext>
            </a:extLst>
          </p:cNvPr>
          <p:cNvSpPr/>
          <p:nvPr/>
        </p:nvSpPr>
        <p:spPr>
          <a:xfrm>
            <a:off x="4179472" y="1822877"/>
            <a:ext cx="1910716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 – 0,2%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4B4BECD-1677-4D6B-BEEC-5EFB19DDAD6A}"/>
              </a:ext>
            </a:extLst>
          </p:cNvPr>
          <p:cNvSpPr/>
          <p:nvPr/>
        </p:nvSpPr>
        <p:spPr>
          <a:xfrm>
            <a:off x="7032104" y="1822877"/>
            <a:ext cx="1408622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КС – 3%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DA0CF8C-26C6-415D-96D1-EE2D13361200}"/>
              </a:ext>
            </a:extLst>
          </p:cNvPr>
          <p:cNvSpPr/>
          <p:nvPr/>
        </p:nvSpPr>
        <p:spPr>
          <a:xfrm>
            <a:off x="9413014" y="1822877"/>
            <a:ext cx="1694983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 – 1,5%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F928980-3308-4B15-95B2-0C1A0320C8F4}"/>
              </a:ext>
            </a:extLst>
          </p:cNvPr>
          <p:cNvSpPr/>
          <p:nvPr/>
        </p:nvSpPr>
        <p:spPr>
          <a:xfrm>
            <a:off x="551385" y="2413339"/>
            <a:ext cx="11089232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объем плановых экспертиз качества медицинской помощи включаются принятые к оплате случаи оказания медицинской помощи, отобранные в том числе по результатам медико-экономического контроля и медико-экономической экспертизы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9C2F1A9-7B39-4F9A-8B04-FE0D1EA826F6}"/>
              </a:ext>
            </a:extLst>
          </p:cNvPr>
          <p:cNvSpPr/>
          <p:nvPr/>
        </p:nvSpPr>
        <p:spPr>
          <a:xfrm>
            <a:off x="551384" y="3717032"/>
            <a:ext cx="11089233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Плановая экспертиза качества медицинской помощи по случаям оказания медицинской помощи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проводится в каждой медицинской организации не более двух раз в год и продолжительностью не более одного месяца,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 этом по случаям оказания медицинской помощи, оказанным в декабре месяце, плановая экспертиза качества медицинской помощи проводится в следующем году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5BFA549-8569-4BD2-BAD9-599F3AAD9A4B}"/>
              </a:ext>
            </a:extLst>
          </p:cNvPr>
          <p:cNvSpPr/>
          <p:nvPr/>
        </p:nvSpPr>
        <p:spPr>
          <a:xfrm>
            <a:off x="551382" y="5574723"/>
            <a:ext cx="11089233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Экспертиза качества медицинской помощи проводится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течение месяца с рабочего дня,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следующего за днем получения экспертом поручения о проведения экспертизы качества медицинской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1959841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9376" y="188640"/>
            <a:ext cx="1137726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Врач эксперт, осуществляющий экспертизу качества медицинской помощи</a:t>
            </a:r>
          </a:p>
        </p:txBody>
      </p:sp>
      <p:sp>
        <p:nvSpPr>
          <p:cNvPr id="34" name="Плюс 33"/>
          <p:cNvSpPr/>
          <p:nvPr/>
        </p:nvSpPr>
        <p:spPr>
          <a:xfrm rot="5400000">
            <a:off x="5152730" y="1514881"/>
            <a:ext cx="734412" cy="720080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911424" y="1339912"/>
            <a:ext cx="3901739" cy="95410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12024" y="2533657"/>
            <a:ext cx="5205365" cy="103935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стаж работы по соответствующей  врачебной специальности не менее </a:t>
            </a:r>
            <a:b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10 лет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312024" y="1398963"/>
            <a:ext cx="5205365" cy="95410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12024" y="3733247"/>
            <a:ext cx="5205365" cy="8758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подготовка по вопросам экспертной деятельности в сфере ОМС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1424" y="5238293"/>
            <a:ext cx="10605965" cy="8522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Включенный в реестр экспертов качества медицинской помощи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2542968"/>
            <a:ext cx="3675850" cy="24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>
            <a:extLst>
              <a:ext uri="{FF2B5EF4-FFF2-40B4-BE49-F238E27FC236}">
                <a16:creationId xmlns:a16="http://schemas.microsoft.com/office/drawing/2014/main" id="{DEFDD6BC-E728-42A9-B61D-83523F728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0793" y="6486797"/>
            <a:ext cx="216120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873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551385" y="44625"/>
            <a:ext cx="1118831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Основная задача врача эксперта качества медицинской помощи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551383" y="1023970"/>
            <a:ext cx="11188314" cy="4535970"/>
            <a:chOff x="422572" y="2309835"/>
            <a:chExt cx="8560513" cy="273044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422572" y="2309835"/>
              <a:ext cx="8560512" cy="102632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Проведение экспертизы качества медицинской помощи с целью выявления нарушений при оказании медицинской помощи, включая оценку правильности выбора медицинской организации, степени достижения запланированного результата, установление риска прогрессирования имеющегося заболевания, возникновения нового заболевания, оформление экспертного заключения и рекомендаций по улучшению качества медицинской помощи, оказываемой по обязательному медицинскому страхованию.</a:t>
              </a: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2572" y="4353749"/>
              <a:ext cx="8560513" cy="6865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Соблюдает правила врачебной этики и деонтологии, сохраняет врачебную тайну и обеспечивает сохранность полученных медицинских документов и их своевременный возврат специалисту-эксперту, организовавшему экспертизу качества медицинской помощи, или в медицинскую организацию.</a:t>
              </a: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551714" y="2828030"/>
            <a:ext cx="11188312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Эксперт качества медицинской помощи </a:t>
            </a:r>
            <a:r>
              <a:rPr lang="ru-RU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привлекается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 экспертизе качества медицинской помощи в медицинской организации, с которой он состоит в трудовых или иных договорных отношениях, и обязан отказаться от проведения экспертизы качества медицинской помощи в случаях, когда пациент является (являлся) его родственником или пациентом, в лечении которого эксперт качества медицинской помощи принимал участие.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923CC3B-768E-4680-9AA4-7EC39ED9C19D}"/>
              </a:ext>
            </a:extLst>
          </p:cNvPr>
          <p:cNvSpPr/>
          <p:nvPr/>
        </p:nvSpPr>
        <p:spPr>
          <a:xfrm>
            <a:off x="551383" y="5674022"/>
            <a:ext cx="11188314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Экспертиза качества медицинской помощи, которая проводится несколькими экспертами качества медицинской помощи разных специальностей и (или) на разных этапах оказания медицинской помощи -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мультидисциплинарная экспертиза качества медицинской помощи.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294F01BD-8917-4711-8919-386C429D0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0793" y="6515472"/>
            <a:ext cx="216120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08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35360" y="121349"/>
            <a:ext cx="11521280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6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экспертизы качества медицинской помощи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1631504" y="1465065"/>
            <a:ext cx="8928992" cy="5608843"/>
            <a:chOff x="403880" y="3418279"/>
            <a:chExt cx="2370608" cy="3027466"/>
          </a:xfrm>
        </p:grpSpPr>
        <p:sp>
          <p:nvSpPr>
            <p:cNvPr id="20" name="TextBox 19"/>
            <p:cNvSpPr txBox="1"/>
            <p:nvPr/>
          </p:nvSpPr>
          <p:spPr>
            <a:xfrm>
              <a:off x="519562" y="3480326"/>
              <a:ext cx="2176117" cy="296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Общая часть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I. ОБЩАЯ ЧАСТЬ.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Экспертом качества медицинской помощи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(Ф.И.О. эксперта) или идентификационный номер)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поручению ______________________________________________________________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(наименование направившей организации)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Поручение N _______________________________________________________________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связи с _________________________________________________________________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(повод для проверки - жалоба, претензия и т.д.)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произведена  экспертиза  качества  медицинской  помощи  с  целью  выявления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нарушений прав застрахованного лица ______________________________________,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 полиса обязательного медицинского страхования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_________________________________________________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Место оказания медицинской помощи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(наименование медицинской организации, отделения)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Ф.И.О. лечащего врача _____________________________________________________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Медицинская документация N __________________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учетно-отчетная документация N 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Период оказания медицинской помощи: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"__" _________ 201_ г. по "__" __________ 201_ г.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Диагноз, установленный медицинской организацией ___________________________</a:t>
              </a:r>
            </a:p>
            <a:p>
              <a:pPr algn="ctr"/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03880" y="3418279"/>
              <a:ext cx="2370608" cy="2863674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B8ED674-4774-4FA6-88D5-324E9DEA182A}"/>
              </a:ext>
            </a:extLst>
          </p:cNvPr>
          <p:cNvSpPr/>
          <p:nvPr/>
        </p:nvSpPr>
        <p:spPr>
          <a:xfrm>
            <a:off x="623392" y="676252"/>
            <a:ext cx="109452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</a:rPr>
              <a:t>По итогам экспертизы качества медицинской помощи экспертом составляется </a:t>
            </a:r>
            <a:r>
              <a:rPr lang="ru-RU" b="1" dirty="0">
                <a:latin typeface="Arial" panose="020B0604020202020204" pitchFamily="34" charset="0"/>
              </a:rPr>
              <a:t>экспертное заключение (протокол) о результатах экспертизы качества медицинской помощи</a:t>
            </a: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101C3E40-31BF-4DC0-B7D9-C38F2A342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08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52399" y="260648"/>
            <a:ext cx="119633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Нормативные документы, регламентирующие Применение санкций по результатам контроля в сфере обязательного медицинского страхования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241858"/>
              </p:ext>
            </p:extLst>
          </p:nvPr>
        </p:nvGraphicFramePr>
        <p:xfrm>
          <a:off x="479377" y="1868264"/>
          <a:ext cx="11305255" cy="4153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1">
                  <a:extLst>
                    <a:ext uri="{9D8B030D-6E8A-4147-A177-3AD203B41FA5}">
                      <a16:colId xmlns:a16="http://schemas.microsoft.com/office/drawing/2014/main" val="1153798378"/>
                    </a:ext>
                  </a:extLst>
                </a:gridCol>
                <a:gridCol w="4145117">
                  <a:extLst>
                    <a:ext uri="{9D8B030D-6E8A-4147-A177-3AD203B41FA5}">
                      <a16:colId xmlns:a16="http://schemas.microsoft.com/office/drawing/2014/main" val="4162294895"/>
                    </a:ext>
                  </a:extLst>
                </a:gridCol>
                <a:gridCol w="6476137">
                  <a:extLst>
                    <a:ext uri="{9D8B030D-6E8A-4147-A177-3AD203B41FA5}">
                      <a16:colId xmlns:a16="http://schemas.microsoft.com/office/drawing/2014/main" val="377721567"/>
                    </a:ext>
                  </a:extLst>
                </a:gridCol>
              </a:tblGrid>
              <a:tr h="964573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Порядок</a:t>
                      </a:r>
                      <a:r>
                        <a:rPr lang="ru-RU" sz="18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применения санкций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Федеральный закон от 29.11.2010 </a:t>
                      </a:r>
                      <a:b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326-ФЗ «Об обязательном медицинском страховании в Российской Федерации»</a:t>
                      </a:r>
                      <a:r>
                        <a:rPr lang="ru-RU" sz="18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статья 41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915879"/>
                  </a:ext>
                </a:extLst>
              </a:tr>
              <a:tr h="183268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 оснований для </a:t>
                      </a:r>
                      <a:r>
                        <a:rPr lang="ru-RU" sz="18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применения санкций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Минздрава России от 19.03.2021 </a:t>
                      </a:r>
                      <a:b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231н 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713810"/>
                  </a:ext>
                </a:extLst>
              </a:tr>
              <a:tr h="964573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Методика исчисления размеров неполной оплаты;</a:t>
                      </a:r>
                      <a:r>
                        <a:rPr lang="ru-RU" sz="18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штрафов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Минздрава России от 28.02.2019 </a:t>
                      </a:r>
                      <a:b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108н «Об утверждении Правил обязательного медицинского страхования»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476889"/>
                  </a:ext>
                </a:extLst>
              </a:tr>
              <a:tr h="3911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Основания и размеры санкций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Тарифное соглашение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2743799"/>
                  </a:ext>
                </a:extLst>
              </a:tr>
            </a:tbl>
          </a:graphicData>
        </a:graphic>
      </p:graphicFrame>
      <p:sp>
        <p:nvSpPr>
          <p:cNvPr id="8" name="Номер слайда 1">
            <a:extLst>
              <a:ext uri="{FF2B5EF4-FFF2-40B4-BE49-F238E27FC236}">
                <a16:creationId xmlns:a16="http://schemas.microsoft.com/office/drawing/2014/main" id="{CFA75A1B-5A3C-454C-9547-CE36B6811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635397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35360" y="27781"/>
            <a:ext cx="11665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Обжалование медицинской организацией заключения страховой медицинской организации по результатам контроля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246851"/>
              </p:ext>
            </p:extLst>
          </p:nvPr>
        </p:nvGraphicFramePr>
        <p:xfrm>
          <a:off x="419411" y="3103200"/>
          <a:ext cx="11418164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9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98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034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Сроки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рабочих дней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 дня получения экспертного заключения страховой медицинской организации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Утверждена приказом ФФОМС 120н от 19.09.2022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25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Прилагаемые материалы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претензии,</a:t>
                      </a:r>
                      <a:r>
                        <a:rPr lang="ru-RU" sz="16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перечень вопросов, материалы внутреннего контроля и безопасности медицинской деятельности по оспариваемому случаю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17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Порядок рассмотрения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30 рабочих дней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территориальный фонд рассматривает поступившие документы и организует  экспертизу качества медицинской помощи,</a:t>
                      </a:r>
                      <a:r>
                        <a:rPr lang="ru-RU" sz="16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включая получение медицинской документации, экспертных заключений страховой медицинской организации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030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Решение территориального фонда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423">
                <a:tc v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Изменение</a:t>
                      </a:r>
                      <a:r>
                        <a:rPr lang="ru-RU" sz="16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с учетом решения территориального фонда в период окончательного расчета (не позднее 30 рабочих дней)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830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Обжалование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судебном</a:t>
                      </a:r>
                      <a:r>
                        <a:rPr lang="ru-RU" sz="16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порядке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9411" y="1447616"/>
            <a:ext cx="11418164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Осуществляется в соответствии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со статьей 42 Федерального закона от 29.11.2010 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№ 326-ФЗ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«Об обязательном медицинском страховании в Российской Федерации» и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разделом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приказа Минздрава России от 19.03.2021 № 231н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</a:t>
            </a:r>
          </a:p>
        </p:txBody>
      </p:sp>
      <p:sp>
        <p:nvSpPr>
          <p:cNvPr id="9" name="Номер слайда 1">
            <a:extLst>
              <a:ext uri="{FF2B5EF4-FFF2-40B4-BE49-F238E27FC236}">
                <a16:creationId xmlns:a16="http://schemas.microsoft.com/office/drawing/2014/main" id="{CB8BB2E1-FE4A-4DD2-B8A9-ABAAD792752F}"/>
              </a:ext>
            </a:extLst>
          </p:cNvPr>
          <p:cNvSpPr txBox="1">
            <a:spLocks/>
          </p:cNvSpPr>
          <p:nvPr/>
        </p:nvSpPr>
        <p:spPr>
          <a:xfrm>
            <a:off x="10071502" y="64839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pPr/>
              <a:t>17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950912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A35BD49-EB6F-4AD4-A56B-1CBBB994877B}"/>
              </a:ext>
            </a:extLst>
          </p:cNvPr>
          <p:cNvSpPr/>
          <p:nvPr/>
        </p:nvSpPr>
        <p:spPr>
          <a:xfrm>
            <a:off x="47328" y="27732"/>
            <a:ext cx="1209734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Осуществление территориальным фондом</a:t>
            </a:r>
          </a:p>
          <a:p>
            <a:pPr algn="ctr">
              <a:defRPr/>
            </a:pPr>
            <a:r>
              <a:rPr lang="ru-RU" sz="26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контроля за качеством проведения страховыми медицинскими организациями контроля объемов, сроков, качества и условий предоставления медицинской помощи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8974315-5FD8-4408-B657-2550AC2C1CB7}"/>
              </a:ext>
            </a:extLst>
          </p:cNvPr>
          <p:cNvSpPr/>
          <p:nvPr/>
        </p:nvSpPr>
        <p:spPr>
          <a:xfrm>
            <a:off x="381945" y="2263622"/>
            <a:ext cx="11408353" cy="15793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числа </a:t>
            </a:r>
            <a:r>
              <a:rPr lang="ru-RU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первичных медико-экономических экспертиз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менее:</a:t>
            </a:r>
          </a:p>
          <a:p>
            <a:pPr marL="285750" indent="-285750" algn="just">
              <a:buFont typeface="Arial" panose="020B0604020202020204" pitchFamily="34" charset="0"/>
              <a:buChar char="−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2% - при оказании медицинской помощи вне медицинской организации;</a:t>
            </a:r>
          </a:p>
          <a:p>
            <a:pPr marL="285750" indent="-285750" algn="just">
              <a:buFont typeface="Arial" panose="020B0604020202020204" pitchFamily="34" charset="0"/>
              <a:buChar char="−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0,5% - при оказании медицинской помощи амбулаторно;</a:t>
            </a:r>
          </a:p>
          <a:p>
            <a:pPr marL="285750" indent="-285750" algn="just">
              <a:buFont typeface="Arial" panose="020B0604020202020204" pitchFamily="34" charset="0"/>
              <a:buChar char="−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6% - при оказании медицинской помощи стационарно;</a:t>
            </a:r>
          </a:p>
          <a:p>
            <a:pPr marL="285750" indent="-285750" algn="just">
              <a:buFont typeface="Arial" panose="020B0604020202020204" pitchFamily="34" charset="0"/>
              <a:buChar char="−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6% - при оказании медицинской помощи в дневном стационаре;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F20EEDD-BA92-492B-88CC-BBD40AFA4CCE}"/>
              </a:ext>
            </a:extLst>
          </p:cNvPr>
          <p:cNvSpPr/>
          <p:nvPr/>
        </p:nvSpPr>
        <p:spPr>
          <a:xfrm>
            <a:off x="383096" y="3919806"/>
            <a:ext cx="11407042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latin typeface="Arial" panose="020B0604020202020204" pitchFamily="34" charset="0"/>
              </a:rPr>
              <a:t>от числа </a:t>
            </a:r>
            <a:r>
              <a:rPr lang="ru-RU" b="1" u="sng" dirty="0">
                <a:latin typeface="Arial" panose="020B0604020202020204" pitchFamily="34" charset="0"/>
              </a:rPr>
              <a:t>первичных экспертиз качества медицинской помощи </a:t>
            </a:r>
            <a:r>
              <a:rPr lang="ru-RU" dirty="0">
                <a:latin typeface="Arial" panose="020B0604020202020204" pitchFamily="34" charset="0"/>
              </a:rPr>
              <a:t>не менее:</a:t>
            </a:r>
          </a:p>
          <a:p>
            <a:pPr marL="285750" indent="-285750" algn="just">
              <a:buFont typeface="Arial" panose="020B0604020202020204" pitchFamily="34" charset="0"/>
              <a:buChar char="−"/>
            </a:pPr>
            <a:r>
              <a:rPr lang="ru-RU" dirty="0">
                <a:latin typeface="Arial" panose="020B0604020202020204" pitchFamily="34" charset="0"/>
              </a:rPr>
              <a:t>1% - при оказании медицинской помощи вне медицинской организации;</a:t>
            </a:r>
          </a:p>
          <a:p>
            <a:pPr marL="285750" indent="-285750" algn="just">
              <a:buFont typeface="Arial" panose="020B0604020202020204" pitchFamily="34" charset="0"/>
              <a:buChar char="−"/>
            </a:pPr>
            <a:r>
              <a:rPr lang="ru-RU" dirty="0">
                <a:latin typeface="Arial" panose="020B0604020202020204" pitchFamily="34" charset="0"/>
              </a:rPr>
              <a:t>0,3% - при оказании медицинской помощи амбулаторно;</a:t>
            </a:r>
          </a:p>
          <a:p>
            <a:pPr marL="285750" indent="-285750" algn="just">
              <a:buFont typeface="Arial" panose="020B0604020202020204" pitchFamily="34" charset="0"/>
              <a:buChar char="−"/>
            </a:pPr>
            <a:r>
              <a:rPr lang="ru-RU" dirty="0">
                <a:latin typeface="Arial" panose="020B0604020202020204" pitchFamily="34" charset="0"/>
              </a:rPr>
              <a:t>4% - при оказании медицинской помощи стационарно;</a:t>
            </a:r>
          </a:p>
          <a:p>
            <a:pPr marL="285750" indent="-285750" algn="just">
              <a:buFont typeface="Arial" panose="020B0604020202020204" pitchFamily="34" charset="0"/>
              <a:buChar char="−"/>
            </a:pPr>
            <a:r>
              <a:rPr lang="ru-RU" dirty="0">
                <a:latin typeface="Arial" panose="020B0604020202020204" pitchFamily="34" charset="0"/>
              </a:rPr>
              <a:t>2% - при оказании медицинской помощи в дневном стационаре.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DD28B5F-B258-4F8C-AE1A-6DD3D2B62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8400" y="649609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0B63E9A-47AD-490D-86C2-B452D1D5058B}"/>
              </a:ext>
            </a:extLst>
          </p:cNvPr>
          <p:cNvSpPr/>
          <p:nvPr/>
        </p:nvSpPr>
        <p:spPr>
          <a:xfrm>
            <a:off x="381945" y="5544470"/>
            <a:ext cx="11407042" cy="8042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течение календарного года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реэкспертиза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проводится по принятым всеми страховыми медицинскими организациями к оплате случаям оказания медицинской помощи во всех медицинских организациях.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AABB910-DEBD-4021-9B59-1C60DB9D5A7F}"/>
              </a:ext>
            </a:extLst>
          </p:cNvPr>
          <p:cNvSpPr/>
          <p:nvPr/>
        </p:nvSpPr>
        <p:spPr>
          <a:xfrm>
            <a:off x="381945" y="1772816"/>
            <a:ext cx="11408353" cy="4187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страховых случаев, подвергаемых </a:t>
            </a:r>
            <a:r>
              <a:rPr lang="ru-RU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реэкспертизе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составляет:</a:t>
            </a:r>
          </a:p>
        </p:txBody>
      </p:sp>
    </p:spTree>
    <p:extLst>
      <p:ext uri="{BB962C8B-B14F-4D97-AF65-F5344CB8AC3E}">
        <p14:creationId xmlns:p14="http://schemas.microsoft.com/office/powerpoint/2010/main" val="807800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0F71421-22A3-4CF5-B9AC-C049209D53BD}"/>
              </a:ext>
            </a:extLst>
          </p:cNvPr>
          <p:cNvSpPr/>
          <p:nvPr/>
        </p:nvSpPr>
        <p:spPr>
          <a:xfrm>
            <a:off x="479376" y="2799710"/>
            <a:ext cx="1130525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600" b="1" cap="all" dirty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60003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23E03A8-9F7F-4221-AA04-5862E0F3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3947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6A62DA5-CB5C-4607-9A4B-D8EFBA7BE6C6}"/>
              </a:ext>
            </a:extLst>
          </p:cNvPr>
          <p:cNvSpPr/>
          <p:nvPr/>
        </p:nvSpPr>
        <p:spPr>
          <a:xfrm>
            <a:off x="263352" y="548680"/>
            <a:ext cx="116652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Каким документом регламентирован порядок организации и проведения контроля объемов, сроков, качества и условий предоставления медицинской помощи?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6352AA7-360B-4C7B-8F75-B8BE43C3EB42}"/>
              </a:ext>
            </a:extLst>
          </p:cNvPr>
          <p:cNvSpPr/>
          <p:nvPr/>
        </p:nvSpPr>
        <p:spPr>
          <a:xfrm>
            <a:off x="839416" y="2852936"/>
            <a:ext cx="10729192" cy="1785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Приказ Минздрава России от 19.03.2021 № 231н</a:t>
            </a:r>
          </a:p>
          <a:p>
            <a:pPr algn="just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 (Зарегистрировано в Минюсте России 13.05.2021 № 63410)</a:t>
            </a:r>
          </a:p>
        </p:txBody>
      </p:sp>
    </p:spTree>
    <p:extLst>
      <p:ext uri="{BB962C8B-B14F-4D97-AF65-F5344CB8AC3E}">
        <p14:creationId xmlns:p14="http://schemas.microsoft.com/office/powerpoint/2010/main" val="2553063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6369E396-F909-4812-8B2C-0C0170FC6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68B325C-FC01-459B-8D19-A4364B75314C}"/>
              </a:ext>
            </a:extLst>
          </p:cNvPr>
          <p:cNvSpPr/>
          <p:nvPr/>
        </p:nvSpPr>
        <p:spPr>
          <a:xfrm>
            <a:off x="731404" y="1905506"/>
            <a:ext cx="10729192" cy="30469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Контроль объемов, сроков, качества и условий предоставления медицинской помощи осуществляется путем проведения: </a:t>
            </a: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медико-экономического контроля;</a:t>
            </a: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медико-экономической экспертизы;</a:t>
            </a: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экспертизы качества медицинской помощи.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6FB4D87-8A29-42DC-BC9B-D82C00B4C8E9}"/>
              </a:ext>
            </a:extLst>
          </p:cNvPr>
          <p:cNvSpPr/>
          <p:nvPr/>
        </p:nvSpPr>
        <p:spPr>
          <a:xfrm>
            <a:off x="731404" y="612095"/>
            <a:ext cx="10729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2815820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F81D7C7-88B1-4168-9EED-BC9D32714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9672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кругленный прямоугольник 15">
            <a:extLst>
              <a:ext uri="{FF2B5EF4-FFF2-40B4-BE49-F238E27FC236}">
                <a16:creationId xmlns:a16="http://schemas.microsoft.com/office/drawing/2014/main" id="{08658373-7825-423B-AE26-CEF188A0956A}"/>
              </a:ext>
            </a:extLst>
          </p:cNvPr>
          <p:cNvSpPr/>
          <p:nvPr/>
        </p:nvSpPr>
        <p:spPr>
          <a:xfrm>
            <a:off x="911424" y="4062087"/>
            <a:ext cx="4577698" cy="12268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ТФОМС</a:t>
            </a:r>
            <a:endParaRPr lang="en-US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межтерриториальным расчетам</a:t>
            </a:r>
          </a:p>
        </p:txBody>
      </p:sp>
      <p:sp>
        <p:nvSpPr>
          <p:cNvPr id="4" name="Скругленный прямоугольник 16">
            <a:extLst>
              <a:ext uri="{FF2B5EF4-FFF2-40B4-BE49-F238E27FC236}">
                <a16:creationId xmlns:a16="http://schemas.microsoft.com/office/drawing/2014/main" id="{1D53CC83-8F27-414A-B461-9CDA4E27DF98}"/>
              </a:ext>
            </a:extLst>
          </p:cNvPr>
          <p:cNvSpPr/>
          <p:nvPr/>
        </p:nvSpPr>
        <p:spPr>
          <a:xfrm>
            <a:off x="6103801" y="4720050"/>
            <a:ext cx="4825712" cy="16612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СМО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оказании медицинской помощи жителям Московской области</a:t>
            </a:r>
          </a:p>
          <a:p>
            <a:pPr algn="just"/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A22E154-EDD5-46AE-8E57-C332618FC317}"/>
              </a:ext>
            </a:extLst>
          </p:cNvPr>
          <p:cNvSpPr/>
          <p:nvPr/>
        </p:nvSpPr>
        <p:spPr>
          <a:xfrm>
            <a:off x="551383" y="216687"/>
            <a:ext cx="11089231" cy="2026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Контроль объемов, сроков, качества и условий предоставления медицинской помощи по обязательному медицинскому страхованию застрахованным лицам</a:t>
            </a:r>
            <a:endParaRPr lang="ru-RU" sz="28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844CB21-20CF-4815-9552-FE07A8FB828E}"/>
              </a:ext>
            </a:extLst>
          </p:cNvPr>
          <p:cNvSpPr/>
          <p:nvPr/>
        </p:nvSpPr>
        <p:spPr>
          <a:xfrm>
            <a:off x="4346225" y="2459325"/>
            <a:ext cx="34995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осуществляется</a:t>
            </a:r>
            <a:endParaRPr lang="ru-RU" sz="2600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5712600B-32E5-4EF4-82F4-4BE5BE8ABAE1}"/>
              </a:ext>
            </a:extLst>
          </p:cNvPr>
          <p:cNvSpPr/>
          <p:nvPr/>
        </p:nvSpPr>
        <p:spPr>
          <a:xfrm>
            <a:off x="4924843" y="2954295"/>
            <a:ext cx="147476" cy="9915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ADAD8C9F-12EE-4CCD-9242-1F052CD183C7}"/>
              </a:ext>
            </a:extLst>
          </p:cNvPr>
          <p:cNvSpPr/>
          <p:nvPr/>
        </p:nvSpPr>
        <p:spPr>
          <a:xfrm>
            <a:off x="6816082" y="2996315"/>
            <a:ext cx="147476" cy="16791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595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A0930A2-7254-44B8-ACBE-1152CBC1BAE0}"/>
              </a:ext>
            </a:extLst>
          </p:cNvPr>
          <p:cNvSpPr/>
          <p:nvPr/>
        </p:nvSpPr>
        <p:spPr>
          <a:xfrm>
            <a:off x="623392" y="1000103"/>
            <a:ext cx="11017224" cy="5016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anose="020B0604020202020204" pitchFamily="34" charset="0"/>
              </a:rPr>
              <a:t>Медико-экономический контроль </a:t>
            </a:r>
            <a:r>
              <a:rPr lang="ru-RU" sz="2000" dirty="0">
                <a:latin typeface="Arial" panose="020B0604020202020204" pitchFamily="34" charset="0"/>
              </a:rPr>
              <a:t>– это установление соответствия сведений</a:t>
            </a:r>
            <a:br>
              <a:rPr lang="ru-RU" sz="2000" dirty="0">
                <a:latin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</a:rPr>
              <a:t>об объемах и стоимости оказанной застрахованным лицам медицинской помощи на основании представленных к оплате медицинской организацией реестров счетов условиям договоров по обязательному медицинскому страхованию или договоров в рамках базовой программы,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</a:rPr>
              <a:t>программам обязательного медицинского страхования,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</a:rPr>
              <a:t>объемам предоставления и финансового обеспечения медицинской помощи,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</a:rPr>
              <a:t>способам оплаты медицинской помощи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Arial" panose="020B0604020202020204" pitchFamily="34" charset="0"/>
              </a:rPr>
              <a:t>и тарифам на оплату медицинской помощи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153FDF2-66C0-4BAD-B353-D0C1ABFAA606}"/>
              </a:ext>
            </a:extLst>
          </p:cNvPr>
          <p:cNvSpPr/>
          <p:nvPr/>
        </p:nvSpPr>
        <p:spPr>
          <a:xfrm>
            <a:off x="637199" y="220475"/>
            <a:ext cx="11017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Медико-экономический контроль </a:t>
            </a:r>
          </a:p>
        </p:txBody>
      </p:sp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5B83BC01-B3DF-4958-B3E6-F6F3E2857DD0}"/>
              </a:ext>
            </a:extLst>
          </p:cNvPr>
          <p:cNvSpPr txBox="1">
            <a:spLocks/>
          </p:cNvSpPr>
          <p:nvPr/>
        </p:nvSpPr>
        <p:spPr>
          <a:xfrm>
            <a:off x="10030793" y="6492875"/>
            <a:ext cx="21612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403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551384" y="851732"/>
            <a:ext cx="11161240" cy="12559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Медико-экономическая экспертиза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установление соответствия фактических сроков оказания медицинской помощи, объема предъявленных к оплате медицинских услуг записям в первичной медицинской документации и учетно-отчетной документации медицинской организации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12750" y="5385659"/>
            <a:ext cx="1976341" cy="5988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СМП – 2%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1383" y="282847"/>
            <a:ext cx="11161241" cy="43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Медико-</a:t>
            </a:r>
            <a:r>
              <a:rPr lang="ru-RU" sz="2800" b="1" cap="all" dirty="0" err="1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ЭКОНОМИческая</a:t>
            </a:r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экспертиза </a:t>
            </a:r>
          </a:p>
        </p:txBody>
      </p:sp>
      <p:sp>
        <p:nvSpPr>
          <p:cNvPr id="13" name="Номер слайда 1">
            <a:extLst>
              <a:ext uri="{FF2B5EF4-FFF2-40B4-BE49-F238E27FC236}">
                <a16:creationId xmlns:a16="http://schemas.microsoft.com/office/drawing/2014/main" id="{C5CCB69E-B3E1-40C0-BA0E-47EA9F1DB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0793" y="6492875"/>
            <a:ext cx="216120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17">
            <a:extLst>
              <a:ext uri="{FF2B5EF4-FFF2-40B4-BE49-F238E27FC236}">
                <a16:creationId xmlns:a16="http://schemas.microsoft.com/office/drawing/2014/main" id="{4A82FE3C-E16E-45DF-BD47-A372FAE4FF20}"/>
              </a:ext>
            </a:extLst>
          </p:cNvPr>
          <p:cNvSpPr/>
          <p:nvPr/>
        </p:nvSpPr>
        <p:spPr>
          <a:xfrm>
            <a:off x="3613247" y="2334505"/>
            <a:ext cx="5365857" cy="4645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проведения</a:t>
            </a:r>
          </a:p>
        </p:txBody>
      </p:sp>
      <p:sp>
        <p:nvSpPr>
          <p:cNvPr id="12" name="Скругленный прямоугольник 17">
            <a:extLst>
              <a:ext uri="{FF2B5EF4-FFF2-40B4-BE49-F238E27FC236}">
                <a16:creationId xmlns:a16="http://schemas.microsoft.com/office/drawing/2014/main" id="{0DB7A8E0-3769-48DA-A536-66FF208AF92A}"/>
              </a:ext>
            </a:extLst>
          </p:cNvPr>
          <p:cNvSpPr/>
          <p:nvPr/>
        </p:nvSpPr>
        <p:spPr>
          <a:xfrm>
            <a:off x="1148641" y="2944043"/>
            <a:ext cx="4799597" cy="4645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Плановая</a:t>
            </a:r>
          </a:p>
        </p:txBody>
      </p:sp>
      <p:sp>
        <p:nvSpPr>
          <p:cNvPr id="15" name="Скругленный прямоугольник 17">
            <a:extLst>
              <a:ext uri="{FF2B5EF4-FFF2-40B4-BE49-F238E27FC236}">
                <a16:creationId xmlns:a16="http://schemas.microsoft.com/office/drawing/2014/main" id="{53AED3C2-A10B-42F6-8023-14BC72F4B29A}"/>
              </a:ext>
            </a:extLst>
          </p:cNvPr>
          <p:cNvSpPr/>
          <p:nvPr/>
        </p:nvSpPr>
        <p:spPr>
          <a:xfrm>
            <a:off x="6240016" y="2944043"/>
            <a:ext cx="4799597" cy="4645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Внеплановая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BE86DFD-E9D5-4DA4-AA32-F43BA366C20C}"/>
              </a:ext>
            </a:extLst>
          </p:cNvPr>
          <p:cNvSpPr/>
          <p:nvPr/>
        </p:nvSpPr>
        <p:spPr>
          <a:xfrm>
            <a:off x="2369570" y="3651692"/>
            <a:ext cx="7882136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Объем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ежемесячных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медико-экономических экспертиз от числа принятых к оплате случаев оказания медицинской помощи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каждой медицинской организации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составляет не менее: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949C320-318F-4C71-84B1-F83406D5DEAF}"/>
              </a:ext>
            </a:extLst>
          </p:cNvPr>
          <p:cNvSpPr/>
          <p:nvPr/>
        </p:nvSpPr>
        <p:spPr>
          <a:xfrm>
            <a:off x="4119659" y="5670603"/>
            <a:ext cx="1976341" cy="584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 – 0,5%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8EDA141-662B-44E8-9C48-AF2EEA808B57}"/>
              </a:ext>
            </a:extLst>
          </p:cNvPr>
          <p:cNvSpPr/>
          <p:nvPr/>
        </p:nvSpPr>
        <p:spPr>
          <a:xfrm>
            <a:off x="6516844" y="5908098"/>
            <a:ext cx="1800199" cy="584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КС – 6%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A656D8B-0D19-41A2-BB53-E751796316B6}"/>
              </a:ext>
            </a:extLst>
          </p:cNvPr>
          <p:cNvSpPr/>
          <p:nvPr/>
        </p:nvSpPr>
        <p:spPr>
          <a:xfrm>
            <a:off x="8688288" y="6070216"/>
            <a:ext cx="1771583" cy="605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 – 6%</a:t>
            </a:r>
          </a:p>
        </p:txBody>
      </p:sp>
    </p:spTree>
    <p:extLst>
      <p:ext uri="{BB962C8B-B14F-4D97-AF65-F5344CB8AC3E}">
        <p14:creationId xmlns:p14="http://schemas.microsoft.com/office/powerpoint/2010/main" val="4232221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CE3999B6-8C2A-4DA8-944C-02ADC17E5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78559A9-5064-428A-B7A3-09B208A1EFE5}"/>
              </a:ext>
            </a:extLst>
          </p:cNvPr>
          <p:cNvSpPr/>
          <p:nvPr/>
        </p:nvSpPr>
        <p:spPr>
          <a:xfrm>
            <a:off x="479376" y="2492896"/>
            <a:ext cx="1123324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﻿Проводятся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течение одного месяца с рабочего дня,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следующего за днем оформления заключения о результатах медико-экономического контроля или следующего за днем получения страховой медицинской организацией от территориального фонда заключения о результатах медико-экономического контроля (в случаях ее проведения страховой медицинской организацией)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DB01D94-C6DB-4BE4-BCD0-898F2E88E559}"/>
              </a:ext>
            </a:extLst>
          </p:cNvPr>
          <p:cNvSpPr/>
          <p:nvPr/>
        </p:nvSpPr>
        <p:spPr>
          <a:xfrm>
            <a:off x="479376" y="836712"/>
            <a:ext cx="11233248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</a:t>
            </a:r>
            <a:r>
              <a:rPr lang="ru-RU" sz="28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Сроки проведения плановой и внеплановой медико-экономических экспертиз</a:t>
            </a:r>
          </a:p>
        </p:txBody>
      </p:sp>
    </p:spTree>
    <p:extLst>
      <p:ext uri="{BB962C8B-B14F-4D97-AF65-F5344CB8AC3E}">
        <p14:creationId xmlns:p14="http://schemas.microsoft.com/office/powerpoint/2010/main" val="343253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64DFF88-8DB0-4DD6-AD3B-B3DD7F0FB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8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58BEECD-B97B-4AF0-85F1-B1A66F8919F6}"/>
              </a:ext>
            </a:extLst>
          </p:cNvPr>
          <p:cNvSpPr/>
          <p:nvPr/>
        </p:nvSpPr>
        <p:spPr>
          <a:xfrm>
            <a:off x="663716" y="271104"/>
            <a:ext cx="10925974" cy="1292662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Плановая</a:t>
            </a:r>
            <a:r>
              <a:rPr lang="ru-RU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медико-экономическая экспертиза проводится по медицинской помощи, оказанной </a:t>
            </a:r>
            <a:r>
              <a:rPr lang="ru-RU" sz="2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ранее двенадцати месяцев до даты проведения плановой медико-экономической экспертизы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5CB9462-971E-462D-B90C-431C5A92F16D}"/>
              </a:ext>
            </a:extLst>
          </p:cNvPr>
          <p:cNvSpPr/>
          <p:nvPr/>
        </p:nvSpPr>
        <p:spPr>
          <a:xfrm>
            <a:off x="663716" y="1556792"/>
            <a:ext cx="10925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исключением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внеплановой медико-экономической экспертизы по следующим случаям: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1EB9887-BEAB-4FD7-848D-9F21A8271BAE}"/>
              </a:ext>
            </a:extLst>
          </p:cNvPr>
          <p:cNvSpPr/>
          <p:nvPr/>
        </p:nvSpPr>
        <p:spPr>
          <a:xfrm>
            <a:off x="663716" y="2398221"/>
            <a:ext cx="3315206" cy="3108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получения жалоб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от застрахованного лица или его представителя на доступность медицинской помощи в медицинской организации,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включая случаи несоблюдения сроков ожидания медицинской помощи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установленных территориальной программой государственных гарантий бесплатного оказания гражданам медицинской помощи, по случаям оказания медицинской помощи,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не завершившимся летальным исходом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41307BA-E985-4429-813F-49EAD8DF364C}"/>
              </a:ext>
            </a:extLst>
          </p:cNvPr>
          <p:cNvSpPr/>
          <p:nvPr/>
        </p:nvSpPr>
        <p:spPr>
          <a:xfrm>
            <a:off x="4229539" y="2350037"/>
            <a:ext cx="3882685" cy="3108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поручения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Федерального фонда, территориального фонда, в том числе в соответствии с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запросом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Министерства здравоохранения Российской Федерации, Федеральной службы по надзору в сфере здравоохранения, а также в соответствии с поручениями Президента Российской Федерации, Правительства Российской Федерации и на основании требования органов дознания и следствия, прокурора о проведении внеплановой проверки по поступившим в органы дознания и следствия, прокуратуры материалам и обращениям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7E369CE-1A75-4026-9327-3FC56F5A3004}"/>
              </a:ext>
            </a:extLst>
          </p:cNvPr>
          <p:cNvSpPr/>
          <p:nvPr/>
        </p:nvSpPr>
        <p:spPr>
          <a:xfrm>
            <a:off x="8362841" y="2348880"/>
            <a:ext cx="3226849" cy="3108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первичного выхода на инвалидность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лиц трудоспособного возраста и детей, получения инвалидности или при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переосвидетельствовании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указанной категории лиц, а также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отказа бюро медико-социальной экспертизы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связи с неполным обследованием застрахованного лица в соответствии с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Перечнем медицинских обследований( приказ МТ РФ и МЗ РФ от 10.05\6.21 №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402н/631н)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921B4FB-FE0C-42BB-8170-EC1921F1F4CF}"/>
              </a:ext>
            </a:extLst>
          </p:cNvPr>
          <p:cNvSpPr/>
          <p:nvPr/>
        </p:nvSpPr>
        <p:spPr>
          <a:xfrm>
            <a:off x="654836" y="5517232"/>
            <a:ext cx="10925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внеплановой медико-экономической экспертизы по указанным случаям осуществляется </a:t>
            </a:r>
            <a:r>
              <a:rPr lang="ru-RU" sz="24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зависимо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сроков оказания медицинской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2409242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9376" y="26088"/>
            <a:ext cx="112332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 - эксперт, осуществляющий медико-экономическую экспертизу</a:t>
            </a:r>
          </a:p>
        </p:txBody>
      </p:sp>
      <p:sp>
        <p:nvSpPr>
          <p:cNvPr id="34" name="Плюс 33"/>
          <p:cNvSpPr/>
          <p:nvPr/>
        </p:nvSpPr>
        <p:spPr>
          <a:xfrm rot="5400000">
            <a:off x="4955238" y="1646737"/>
            <a:ext cx="769356" cy="792088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3202" y="1684149"/>
            <a:ext cx="3622667" cy="6682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01948" y="2572553"/>
            <a:ext cx="5606850" cy="9450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стаж работы по врачебной специальности не менее 5 лет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01948" y="1580321"/>
            <a:ext cx="5606850" cy="8758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27592" y="3633943"/>
            <a:ext cx="5587655" cy="114986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подготовка по вопросам экспертной деятельности в сфере обязательного медицинского страхования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187072" y="1062854"/>
            <a:ext cx="4305687" cy="4048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29A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ВРАЧ</a:t>
            </a:r>
            <a:endParaRPr lang="ru-RU" sz="2800" b="1" dirty="0">
              <a:solidFill>
                <a:srgbClr val="00729A"/>
              </a:solidFill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</p:txBody>
      </p:sp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2544190"/>
            <a:ext cx="3626493" cy="2383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C8942F2-BB2E-44E4-952F-7206CFD3C528}"/>
              </a:ext>
            </a:extLst>
          </p:cNvPr>
          <p:cNvSpPr/>
          <p:nvPr/>
        </p:nvSpPr>
        <p:spPr>
          <a:xfrm>
            <a:off x="479376" y="4985285"/>
            <a:ext cx="11233248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Специалист-эксперт 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привлекается к медико-экономической экспертизе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 медицинской организации, с которой он состоит в трудовых или иных договорных отношениях, и обязан отказаться от проведения медико-экономической экспертизы в случаях, когда пациент является (являлся) его родственником или пациентом, в лечении которого специалист-эксперт принимал участие.</a:t>
            </a:r>
          </a:p>
        </p:txBody>
      </p:sp>
      <p:sp>
        <p:nvSpPr>
          <p:cNvPr id="16" name="Номер слайда 1">
            <a:extLst>
              <a:ext uri="{FF2B5EF4-FFF2-40B4-BE49-F238E27FC236}">
                <a16:creationId xmlns:a16="http://schemas.microsoft.com/office/drawing/2014/main" id="{D0D70488-5D61-4E45-AB7C-7B863BD69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16340" y="6511402"/>
            <a:ext cx="216120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986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5897</TotalTime>
  <Words>1746</Words>
  <Application>Microsoft Office PowerPoint</Application>
  <PresentationFormat>Широкоэкранный</PresentationFormat>
  <Paragraphs>179</Paragraphs>
  <Slides>19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Batang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Веселов Никита Сергеевич</dc:creator>
  <cp:lastModifiedBy>Трушина Светлана Викторовна</cp:lastModifiedBy>
  <cp:revision>533</cp:revision>
  <cp:lastPrinted>2019-11-25T10:59:20Z</cp:lastPrinted>
  <dcterms:created xsi:type="dcterms:W3CDTF">2019-01-30T07:31:30Z</dcterms:created>
  <dcterms:modified xsi:type="dcterms:W3CDTF">2022-12-27T12:52:07Z</dcterms:modified>
</cp:coreProperties>
</file>