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68" r:id="rId2"/>
    <p:sldId id="269" r:id="rId3"/>
    <p:sldId id="290" r:id="rId4"/>
    <p:sldId id="291" r:id="rId5"/>
    <p:sldId id="275" r:id="rId6"/>
    <p:sldId id="308" r:id="rId7"/>
    <p:sldId id="316" r:id="rId8"/>
    <p:sldId id="317" r:id="rId9"/>
    <p:sldId id="277" r:id="rId10"/>
  </p:sldIdLst>
  <p:sldSz cx="9144000" cy="5143500" type="screen16x9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пека Надежда Васильевна" initials="СНВ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69B2"/>
    <a:srgbClr val="CC3300"/>
    <a:srgbClr val="5CF747"/>
    <a:srgbClr val="A9AB93"/>
    <a:srgbClr val="FFFF00"/>
    <a:srgbClr val="FF66FF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00" autoAdjust="0"/>
    <p:restoredTop sz="94639" autoAdjust="0"/>
  </p:normalViewPr>
  <p:slideViewPr>
    <p:cSldViewPr>
      <p:cViewPr varScale="1">
        <p:scale>
          <a:sx n="146" d="100"/>
          <a:sy n="146" d="100"/>
        </p:scale>
        <p:origin x="678" y="120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E0F9D3-0178-41B1-8C7D-653259BDDD40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1696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E9587-CB42-4EC3-9EB4-DA5D6A41D3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52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803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4B61F-4043-496E-8C8A-E2BE8E71C883}" type="datetimeFigureOut">
              <a:rPr lang="ru-RU" smtClean="0"/>
              <a:pPr/>
              <a:t>26.12.2022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5" y="3228897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6456613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803" y="6456613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4A604-B188-4E88-85EE-DCDC69E7A1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883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077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754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87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756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458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04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904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883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23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199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484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33CE7-0AFA-466A-AF12-133FE64FF82B}" type="datetimeFigureOut">
              <a:rPr lang="ru-RU" smtClean="0"/>
              <a:pPr/>
              <a:t>26.12.2022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93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1691680" y="339502"/>
            <a:ext cx="7164288" cy="2490594"/>
          </a:xfrm>
          <a:solidFill>
            <a:schemeClr val="bg1">
              <a:alpha val="20000"/>
            </a:schemeClr>
          </a:solidFill>
        </p:spPr>
        <p:txBody>
          <a:bodyPr>
            <a:normAutofit/>
          </a:bodyPr>
          <a:lstStyle/>
          <a:p>
            <a:r>
              <a:rPr lang="ru-RU" sz="24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Системные нарушения </a:t>
            </a:r>
            <a:br>
              <a:rPr lang="en-US" sz="24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использовании медицинскими организациями средств обязательного медицинского страхования Московской области</a:t>
            </a:r>
            <a:br>
              <a:rPr lang="ru-RU" sz="24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kern="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1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5316" y="1347614"/>
            <a:ext cx="1368152" cy="1080120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4484358"/>
              </p:ext>
            </p:extLst>
          </p:nvPr>
        </p:nvGraphicFramePr>
        <p:xfrm>
          <a:off x="395536" y="141480"/>
          <a:ext cx="1024958" cy="1134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" r:id="rId4" imgW="2924175" imgH="3638550" progId="">
                  <p:embed/>
                </p:oleObj>
              </mc:Choice>
              <mc:Fallback>
                <p:oleObj r:id="rId4" imgW="2924175" imgH="3638550" progId="">
                  <p:embed/>
                  <p:pic>
                    <p:nvPicPr>
                      <p:cNvPr id="1536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41480"/>
                        <a:ext cx="1024958" cy="113412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395536" y="3909543"/>
            <a:ext cx="7105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</a:t>
            </a:r>
          </a:p>
          <a:p>
            <a:pPr>
              <a:defRPr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 – ревизионного управления</a:t>
            </a:r>
          </a:p>
          <a:p>
            <a:pPr>
              <a:defRPr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Егорова Дина Вячеславовна</a:t>
            </a:r>
          </a:p>
        </p:txBody>
      </p:sp>
    </p:spTree>
    <p:extLst>
      <p:ext uri="{BB962C8B-B14F-4D97-AF65-F5344CB8AC3E}">
        <p14:creationId xmlns:p14="http://schemas.microsoft.com/office/powerpoint/2010/main" val="3714755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4838406"/>
            <a:ext cx="2133600" cy="273844"/>
          </a:xfrm>
        </p:spPr>
        <p:txBody>
          <a:bodyPr/>
          <a:lstStyle/>
          <a:p>
            <a:fld id="{70BB5BAA-4EBF-4D40-910A-61D15092A439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1329803-99D1-4584-9BA5-27B7D35356D3}"/>
              </a:ext>
            </a:extLst>
          </p:cNvPr>
          <p:cNvSpPr/>
          <p:nvPr/>
        </p:nvSpPr>
        <p:spPr>
          <a:xfrm>
            <a:off x="665312" y="1264822"/>
            <a:ext cx="82271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i="1" dirty="0">
              <a:latin typeface="Times New Roman" panose="02020603050405020304" pitchFamily="18" charset="0"/>
            </a:endParaRPr>
          </a:p>
          <a:p>
            <a:pPr algn="ctr"/>
            <a:r>
              <a:rPr lang="ru-RU" i="1" dirty="0">
                <a:latin typeface="Times New Roman" panose="02020603050405020304" pitchFamily="18" charset="0"/>
              </a:rPr>
              <a:t>Территориальный фонд ОМС</a:t>
            </a:r>
          </a:p>
          <a:p>
            <a:pPr algn="ctr"/>
            <a:r>
              <a:rPr lang="ru-RU" i="1" dirty="0">
                <a:latin typeface="Times New Roman" panose="02020603050405020304" pitchFamily="18" charset="0"/>
              </a:rPr>
              <a:t>осуществляет контроль за использованием средств обязательного медицинского страхования страховыми медицинскими организациями и медицинскими организациями, в том числе проводит проверки и ревизии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0F6ACE2C-5921-4744-A556-CD4228D73606}"/>
              </a:ext>
            </a:extLst>
          </p:cNvPr>
          <p:cNvSpPr/>
          <p:nvPr/>
        </p:nvSpPr>
        <p:spPr>
          <a:xfrm>
            <a:off x="1614833" y="153133"/>
            <a:ext cx="6768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Полномочия территориального фонда ОМС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1599537A-74C0-471D-8257-31E19EEA72BB}"/>
              </a:ext>
            </a:extLst>
          </p:cNvPr>
          <p:cNvSpPr/>
          <p:nvPr/>
        </p:nvSpPr>
        <p:spPr>
          <a:xfrm>
            <a:off x="1955412" y="1180812"/>
            <a:ext cx="5112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Пункт 12 части 7 статьи 34 Закона № 326-ФЗ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EC9333A6-9A19-4B46-8E1F-5C73C112C879}"/>
              </a:ext>
            </a:extLst>
          </p:cNvPr>
          <p:cNvSpPr/>
          <p:nvPr/>
        </p:nvSpPr>
        <p:spPr>
          <a:xfrm>
            <a:off x="251850" y="2787774"/>
            <a:ext cx="866436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Приказ Минздрава России от 26.03.2021 № 255н </a:t>
            </a:r>
          </a:p>
          <a:p>
            <a:pPr lvl="0" algn="ctr">
              <a:defRPr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порядка осуществления территориальными фондами ОМС контроля за деятельностью страховых медицинских организаций, осуществляющих деятельность в сфере ОМС, а также контроля за использованием средств ОМС указанными страховыми медицинскими организациями </a:t>
            </a:r>
          </a:p>
          <a:p>
            <a:pPr lvl="0" algn="ctr">
              <a:defRPr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медицинскими организациями»</a:t>
            </a:r>
          </a:p>
          <a:p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117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14833" y="153133"/>
            <a:ext cx="67687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</a:p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проведения проверки использования средств ОМС медицинскими организациями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4838406"/>
            <a:ext cx="2133600" cy="273844"/>
          </a:xfrm>
        </p:spPr>
        <p:txBody>
          <a:bodyPr/>
          <a:lstStyle/>
          <a:p>
            <a:fld id="{70BB5BAA-4EBF-4D40-910A-61D15092A439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64C991-DADB-4970-A4B3-250C8AE69048}"/>
              </a:ext>
            </a:extLst>
          </p:cNvPr>
          <p:cNvSpPr txBox="1"/>
          <p:nvPr/>
        </p:nvSpPr>
        <p:spPr>
          <a:xfrm>
            <a:off x="847614" y="1338780"/>
            <a:ext cx="1639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Вид проверки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8B40FB9-4563-4CA5-95C8-9C76D4FEAF53}"/>
              </a:ext>
            </a:extLst>
          </p:cNvPr>
          <p:cNvSpPr/>
          <p:nvPr/>
        </p:nvSpPr>
        <p:spPr>
          <a:xfrm>
            <a:off x="395536" y="1725252"/>
            <a:ext cx="80600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Плановые</a:t>
            </a:r>
            <a:r>
              <a:rPr lang="ru-RU" dirty="0">
                <a:latin typeface="Times New Roman" panose="02020603050405020304" pitchFamily="18" charset="0"/>
              </a:rPr>
              <a:t> - в соответствии с планом на очередной календарный год, утверждаемым директором территориального фонда.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FD5883-5A68-4138-B356-36E4691AFBEE}"/>
              </a:ext>
            </a:extLst>
          </p:cNvPr>
          <p:cNvSpPr txBox="1"/>
          <p:nvPr/>
        </p:nvSpPr>
        <p:spPr>
          <a:xfrm>
            <a:off x="4067944" y="2643758"/>
            <a:ext cx="49685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>
                <a:latin typeface="Times New Roman" panose="02020603050405020304" pitchFamily="18" charset="0"/>
              </a:rPr>
              <a:t>Периодичность проведения плановых проверок устанавливается с учетом возможности полного охвата вопросов и периодов деятельности медицинских организаций, но не реже чем 1 (один) раз в два года. Периодичность проведения плановых комплексных проверок устанавливается не чаще чем 1 (один) раз в год.</a:t>
            </a:r>
          </a:p>
          <a:p>
            <a:pPr algn="ctr"/>
            <a:endParaRPr lang="ru-RU" sz="12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A047BEB-9D94-4831-A75F-384922CC2615}"/>
              </a:ext>
            </a:extLst>
          </p:cNvPr>
          <p:cNvPicPr/>
          <p:nvPr/>
        </p:nvPicPr>
        <p:blipFill rotWithShape="1">
          <a:blip r:embed="rId3"/>
          <a:srcRect l="18920" t="6557" r="19829" b="26382"/>
          <a:stretch/>
        </p:blipFill>
        <p:spPr bwMode="auto">
          <a:xfrm>
            <a:off x="304453" y="2499742"/>
            <a:ext cx="3638550" cy="22407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81052E4-AC93-455F-B3E5-F964ADE654BE}"/>
              </a:ext>
            </a:extLst>
          </p:cNvPr>
          <p:cNvSpPr/>
          <p:nvPr/>
        </p:nvSpPr>
        <p:spPr>
          <a:xfrm>
            <a:off x="341784" y="2715766"/>
            <a:ext cx="1205880" cy="1440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846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14833" y="153133"/>
            <a:ext cx="67687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</a:p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проведения проверки использования средств ОМС медицинскими организациями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4838406"/>
            <a:ext cx="2133600" cy="273844"/>
          </a:xfrm>
        </p:spPr>
        <p:txBody>
          <a:bodyPr/>
          <a:lstStyle/>
          <a:p>
            <a:fld id="{70BB5BAA-4EBF-4D40-910A-61D15092A439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6F8014-801B-40ED-A449-1D66037DF6B6}"/>
              </a:ext>
            </a:extLst>
          </p:cNvPr>
          <p:cNvSpPr txBox="1"/>
          <p:nvPr/>
        </p:nvSpPr>
        <p:spPr>
          <a:xfrm>
            <a:off x="847614" y="1338780"/>
            <a:ext cx="1639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Вид проверки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9F045EF-FD6E-4740-B8D9-9E0F39DC126E}"/>
              </a:ext>
            </a:extLst>
          </p:cNvPr>
          <p:cNvSpPr/>
          <p:nvPr/>
        </p:nvSpPr>
        <p:spPr>
          <a:xfrm>
            <a:off x="383134" y="1644953"/>
            <a:ext cx="8712968" cy="318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Внеплановые</a:t>
            </a:r>
            <a:r>
              <a:rPr lang="ru-RU" dirty="0">
                <a:latin typeface="Calibri" panose="020F0502020204030204" pitchFamily="34" charset="0"/>
              </a:rPr>
              <a:t> </a:t>
            </a:r>
          </a:p>
          <a:p>
            <a:pPr algn="just"/>
            <a:endParaRPr lang="ru-RU" sz="600" dirty="0">
              <a:latin typeface="Calibri" panose="020F0502020204030204" pitchFamily="34" charset="0"/>
            </a:endParaRPr>
          </a:p>
          <a:p>
            <a:pPr algn="just"/>
            <a:r>
              <a:rPr lang="ru-RU" sz="1450" dirty="0">
                <a:latin typeface="Calibri" panose="020F0502020204030204" pitchFamily="34" charset="0"/>
              </a:rPr>
              <a:t>Основания: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50" dirty="0">
                <a:latin typeface="Calibri" panose="020F0502020204030204" pitchFamily="34" charset="0"/>
              </a:rPr>
              <a:t>представления контрольных органов;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50" dirty="0">
                <a:latin typeface="Calibri" panose="020F0502020204030204" pitchFamily="34" charset="0"/>
              </a:rPr>
              <a:t>обращения в адрес ТФОМС органов государственной власти субъекта РФ, ФОМС;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50" dirty="0">
                <a:latin typeface="Calibri" panose="020F0502020204030204" pitchFamily="34" charset="0"/>
              </a:rPr>
              <a:t>обращений, жалоб и заявлений граждан,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50" dirty="0">
                <a:latin typeface="Calibri" panose="020F0502020204030204" pitchFamily="34" charset="0"/>
              </a:rPr>
              <a:t>в связи с истечением срока исполнения медицинской организацией требований ТФОМС об устранении нарушений и недостатков, и (или) возврате (возмещении) средств, и (или) уплате штрафов (пеней);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50" dirty="0">
                <a:latin typeface="Calibri" panose="020F0502020204030204" pitchFamily="34" charset="0"/>
              </a:rPr>
              <a:t>проведением ФОМС проверок соблюдения законодательства Российской Федерации об обязательном медицинском страховании на территории субъекта Российской Федерации и использования средств ОМС участниками ОМС;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50" dirty="0">
                <a:latin typeface="Calibri" panose="020F0502020204030204" pitchFamily="34" charset="0"/>
              </a:rPr>
              <a:t>в случае прекращения действия договора на оказание и оплату медицинской помощи по ОМС, в том числе в связи с приостановлением или прекращением действия лицензии, ликвидации медицинской организации.</a:t>
            </a:r>
          </a:p>
        </p:txBody>
      </p:sp>
    </p:spTree>
    <p:extLst>
      <p:ext uri="{BB962C8B-B14F-4D97-AF65-F5344CB8AC3E}">
        <p14:creationId xmlns:p14="http://schemas.microsoft.com/office/powerpoint/2010/main" val="1725936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454664"/>
              </p:ext>
            </p:extLst>
          </p:nvPr>
        </p:nvGraphicFramePr>
        <p:xfrm>
          <a:off x="383380" y="1635646"/>
          <a:ext cx="8631832" cy="1563153"/>
        </p:xfrm>
        <a:graphic>
          <a:graphicData uri="http://schemas.openxmlformats.org/drawingml/2006/table">
            <a:tbl>
              <a:tblPr/>
              <a:tblGrid>
                <a:gridCol w="8631832">
                  <a:extLst>
                    <a:ext uri="{9D8B030D-6E8A-4147-A177-3AD203B41FA5}">
                      <a16:colId xmlns:a16="http://schemas.microsoft.com/office/drawing/2014/main" val="235654478"/>
                    </a:ext>
                  </a:extLst>
                </a:gridCol>
              </a:tblGrid>
              <a:tr h="740193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800" b="1" kern="5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соблюдать 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требования раздельного учета средств </a:t>
                      </a:r>
                      <a:r>
                        <a:rPr lang="ru-RU" sz="18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ОМС, бюджета и других источников финансового обеспечения</a:t>
                      </a:r>
                      <a:endParaRPr lang="ru-RU" sz="180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000" marR="1800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5053428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8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ежемесячно 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составлять акты сверки расчетов со страховыми медицинскими организациями </a:t>
                      </a:r>
                      <a:r>
                        <a:rPr lang="ru-RU" sz="18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 1-ое число каждого месяца</a:t>
                      </a:r>
                    </a:p>
                  </a:txBody>
                  <a:tcPr marL="18000" marR="1800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89385"/>
                  </a:ext>
                </a:extLst>
              </a:tr>
            </a:tbl>
          </a:graphicData>
        </a:graphic>
      </p:graphicFrame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21719" y="4869657"/>
            <a:ext cx="2133600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</a:p>
        </p:txBody>
      </p:sp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87623" y="123478"/>
            <a:ext cx="77869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соответствии </a:t>
            </a:r>
          </a:p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Федеральным законом от 29.11.2010 № 326-ФЗ </a:t>
            </a:r>
          </a:p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«Об обязательном медицинском страховании в Российской Федерации» медицинские организации должны: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842990" y="4774169"/>
            <a:ext cx="263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defRPr/>
            </a:pPr>
            <a:r>
              <a:rPr lang="ru-RU" sz="1200" dirty="0">
                <a:solidFill>
                  <a:prstClr val="black">
                    <a:tint val="75000"/>
                  </a:prstClr>
                </a:solidFill>
              </a:rPr>
              <a:t>5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9660" y="3219822"/>
            <a:ext cx="8424936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локальных документах должна быть закреплена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методика распределения затрат в соответствии с пунктом 208 Правил ОМС,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утвержденных приказом Минздрава России от 28.02.2019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№ 108н.</a:t>
            </a:r>
          </a:p>
          <a:p>
            <a:pPr lvl="0" algn="ctr">
              <a:defRPr/>
            </a:pPr>
            <a:endParaRPr lang="ru-RU" sz="8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defRPr/>
            </a:pPr>
            <a:endParaRPr lang="ru-RU" sz="8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Затраты должны распределяться </a:t>
            </a:r>
          </a:p>
          <a:p>
            <a:pPr lvl="0" algn="ctr"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соответствии с утвержденным способом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3451970"/>
            <a:ext cx="55175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67783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14833" y="153133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Нецелевое расходование средств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4838406"/>
            <a:ext cx="2133600" cy="273844"/>
          </a:xfrm>
        </p:spPr>
        <p:txBody>
          <a:bodyPr/>
          <a:lstStyle/>
          <a:p>
            <a:fld id="{70BB5BAA-4EBF-4D40-910A-61D15092A439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2C3B231-B5D7-459A-94BC-9299E969F6B8}"/>
              </a:ext>
            </a:extLst>
          </p:cNvPr>
          <p:cNvSpPr/>
          <p:nvPr/>
        </p:nvSpPr>
        <p:spPr>
          <a:xfrm>
            <a:off x="467543" y="1120992"/>
            <a:ext cx="8254725" cy="2056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Пункт 192 Правил обязательного медицинского страхования, утвержденных приказом Минздрава России от 28.02.2019 № 108н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 расчет тарифов включаются затраты медицинской организации,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непосредственно связанные с оказанием медицинской помощи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(медицинской услуги) и потребляемые в процессе ее предоставления, и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затраты, необходимые для обеспечения деятельности медицинской организации в целом, но не потребляемые непосредственно в процессе оказания медицинской помощи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(медицинской услуги).</a:t>
            </a:r>
            <a:endParaRPr lang="ru-RU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11EE636-7ABA-4373-AE18-73DD6E50F8F0}"/>
              </a:ext>
            </a:extLst>
          </p:cNvPr>
          <p:cNvSpPr/>
          <p:nvPr/>
        </p:nvSpPr>
        <p:spPr>
          <a:xfrm>
            <a:off x="922498" y="3817982"/>
            <a:ext cx="7344816" cy="819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Таким образом, медицинская организация за счет средств ОМС вправе осуществлять расходы опосредованно (</a:t>
            </a:r>
            <a:r>
              <a:rPr lang="ru-RU" sz="1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прямо или косвенно) 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связанные с обязательствами по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оказанию медицинской помощи по ОМС в соответствии с установленной структурой тарифа.</a:t>
            </a:r>
            <a:endParaRPr lang="ru-RU" sz="1100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928CAE6-1BA4-48C0-A5D5-A61B2F2BDAC2}"/>
              </a:ext>
            </a:extLst>
          </p:cNvPr>
          <p:cNvSpPr/>
          <p:nvPr/>
        </p:nvSpPr>
        <p:spPr>
          <a:xfrm>
            <a:off x="537850" y="3528778"/>
            <a:ext cx="6776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190331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14833" y="153133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Вопросы, рассматриваемые </a:t>
            </a:r>
          </a:p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проведении проверки. Типичные нарушения.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4838406"/>
            <a:ext cx="2133600" cy="273844"/>
          </a:xfrm>
        </p:spPr>
        <p:txBody>
          <a:bodyPr/>
          <a:lstStyle/>
          <a:p>
            <a:fld id="{70BB5BAA-4EBF-4D40-910A-61D15092A439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CB1E5E2E-0E2D-4C87-841F-2664C702693D}"/>
              </a:ext>
            </a:extLst>
          </p:cNvPr>
          <p:cNvCxnSpPr>
            <a:cxnSpLocks/>
          </p:cNvCxnSpPr>
          <p:nvPr/>
        </p:nvCxnSpPr>
        <p:spPr>
          <a:xfrm>
            <a:off x="107504" y="1675013"/>
            <a:ext cx="8928992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91E90D7-856A-4286-A002-1D8BCC9A6F81}"/>
              </a:ext>
            </a:extLst>
          </p:cNvPr>
          <p:cNvSpPr/>
          <p:nvPr/>
        </p:nvSpPr>
        <p:spPr>
          <a:xfrm>
            <a:off x="323528" y="1675013"/>
            <a:ext cx="8496944" cy="1830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расходы по найму жилого помещения и выделения служебного жилья медицинским работникам;</a:t>
            </a:r>
          </a:p>
          <a:p>
            <a:pPr lvl="0" indent="450850" algn="just" fontAlgn="ctr">
              <a:defRPr/>
            </a:pP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расходы на оплату транспортных услуг с целью перевозки сотрудников от дома до работы после ночной смены; </a:t>
            </a:r>
          </a:p>
          <a:p>
            <a:pPr lvl="0" indent="450850" algn="just" fontAlgn="ctr">
              <a:defRPr/>
            </a:pP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 расходы, связанные с оказанием платных услуг;</a:t>
            </a:r>
          </a:p>
          <a:p>
            <a:pPr lvl="0" indent="450850" algn="just" fontAlgn="ctr">
              <a:defRPr/>
            </a:pP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 услуги по оплате проектно-изыскательских работ по проведению капитального ремонта и переоснащения кабинета;</a:t>
            </a:r>
          </a:p>
          <a:p>
            <a:pPr indent="457200" algn="just">
              <a:lnSpc>
                <a:spcPct val="107000"/>
              </a:lnSpc>
            </a:pP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 услуги добровольного страхования транспортных средств КАСКО.</a:t>
            </a:r>
          </a:p>
          <a:p>
            <a:pPr indent="457200" algn="just">
              <a:lnSpc>
                <a:spcPct val="107000"/>
              </a:lnSpc>
              <a:spcAft>
                <a:spcPts val="0"/>
              </a:spcAft>
            </a:pP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0F63CAA-F4C7-4A6A-A7DE-54B44A052D05}"/>
              </a:ext>
            </a:extLst>
          </p:cNvPr>
          <p:cNvSpPr/>
          <p:nvPr/>
        </p:nvSpPr>
        <p:spPr>
          <a:xfrm>
            <a:off x="323528" y="1083071"/>
            <a:ext cx="8496944" cy="601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0700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Приобретение работ и услуг, не включенных в структуру тарифа и не связанных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с оказанием медицинской помощи по ОМС: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B179AB-F46E-4BAE-BEED-B19685825815}"/>
              </a:ext>
            </a:extLst>
          </p:cNvPr>
          <p:cNvSpPr txBox="1"/>
          <p:nvPr/>
        </p:nvSpPr>
        <p:spPr>
          <a:xfrm>
            <a:off x="2663280" y="4501310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Будет являться нецелевым расходованием средств ОМС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6A8F344-B755-43D9-9F23-2C5EA815042E}"/>
              </a:ext>
            </a:extLst>
          </p:cNvPr>
          <p:cNvSpPr/>
          <p:nvPr/>
        </p:nvSpPr>
        <p:spPr>
          <a:xfrm>
            <a:off x="251520" y="3559591"/>
            <a:ext cx="86409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/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Выплачена заработная плата сотрудникам, не участвующим в реализации программы ОМС Московской области.</a:t>
            </a:r>
          </a:p>
          <a:p>
            <a:pPr indent="358775"/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Производились выплаты, которые не предусмотрены в качестве обязательных в соответствии с ТК РФ.</a:t>
            </a:r>
          </a:p>
        </p:txBody>
      </p:sp>
    </p:spTree>
    <p:extLst>
      <p:ext uri="{BB962C8B-B14F-4D97-AF65-F5344CB8AC3E}">
        <p14:creationId xmlns:p14="http://schemas.microsoft.com/office/powerpoint/2010/main" val="1619692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14833" y="153133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Вопросы, рассматриваемые </a:t>
            </a:r>
          </a:p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проведении проверки. Типичные нарушения.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4838406"/>
            <a:ext cx="2133600" cy="273844"/>
          </a:xfrm>
        </p:spPr>
        <p:txBody>
          <a:bodyPr/>
          <a:lstStyle/>
          <a:p>
            <a:fld id="{70BB5BAA-4EBF-4D40-910A-61D15092A439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CB1E5E2E-0E2D-4C87-841F-2664C702693D}"/>
              </a:ext>
            </a:extLst>
          </p:cNvPr>
          <p:cNvCxnSpPr>
            <a:cxnSpLocks/>
          </p:cNvCxnSpPr>
          <p:nvPr/>
        </p:nvCxnSpPr>
        <p:spPr>
          <a:xfrm>
            <a:off x="107504" y="1675013"/>
            <a:ext cx="8928992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0F63CAA-F4C7-4A6A-A7DE-54B44A052D05}"/>
              </a:ext>
            </a:extLst>
          </p:cNvPr>
          <p:cNvSpPr/>
          <p:nvPr/>
        </p:nvSpPr>
        <p:spPr>
          <a:xfrm>
            <a:off x="323528" y="1083071"/>
            <a:ext cx="8496944" cy="601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0700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Приобретение товаров (материальных запасов), не включенных в структуру тарифа и не связанных с оказанием медицинской помощи по ОМС: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871C2EB-9460-4032-A3D8-193390977766}"/>
              </a:ext>
            </a:extLst>
          </p:cNvPr>
          <p:cNvSpPr/>
          <p:nvPr/>
        </p:nvSpPr>
        <p:spPr>
          <a:xfrm>
            <a:off x="109816" y="1925296"/>
            <a:ext cx="8712968" cy="2259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 </a:t>
            </a:r>
            <a:r>
              <a:rPr lang="ru-RU" sz="1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светоотверждаемые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композитные материалы в отсутствие счетов по медицинским услугам                          с использованием материалов из </a:t>
            </a:r>
            <a:r>
              <a:rPr lang="ru-RU" sz="1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фотополимеров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 расходные материалы, используемые при отбеливании зубной эмали;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 ролики для касс,</a:t>
            </a:r>
            <a:r>
              <a:rPr lang="ru-RU" sz="1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используемые в кассовых аппаратах;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изготовление бланков «договор на оказание платных услуг»;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 бакалейные изделия для собственных нужд (чай, сахар);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чайник электрический;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 папка «Поздравляю», бланки «Грамота и Почетная грамота», рамка пластиковая для фото;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 автомагнитола, колонки к автомагнитоле, переходник антенный к автомагнитоле.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73C8DD5E-4699-4B84-A7DF-C65D99FE6C9E}"/>
              </a:ext>
            </a:extLst>
          </p:cNvPr>
          <p:cNvSpPr/>
          <p:nvPr/>
        </p:nvSpPr>
        <p:spPr>
          <a:xfrm>
            <a:off x="323528" y="4425090"/>
            <a:ext cx="84928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Все затраты на расходный материал </a:t>
            </a:r>
          </a:p>
          <a:p>
            <a:pPr lvl="0" algn="ctr"/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должны быть подтверждены оказанными медицинскими услугами: количество пролеченных пациентов должно совпадать с количеством списанных таблеток и расходного материала.</a:t>
            </a:r>
            <a:endParaRPr lang="ru-RU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158267-9642-4F9A-816D-B6440F118E5F}"/>
              </a:ext>
            </a:extLst>
          </p:cNvPr>
          <p:cNvSpPr txBox="1"/>
          <p:nvPr/>
        </p:nvSpPr>
        <p:spPr>
          <a:xfrm>
            <a:off x="2601144" y="406699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Будет являться нецелевым расходованием средств ОМС</a:t>
            </a:r>
          </a:p>
        </p:txBody>
      </p:sp>
    </p:spTree>
    <p:extLst>
      <p:ext uri="{BB962C8B-B14F-4D97-AF65-F5344CB8AC3E}">
        <p14:creationId xmlns:p14="http://schemas.microsoft.com/office/powerpoint/2010/main" val="1923911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76457" y="4869657"/>
            <a:ext cx="478863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8</a:t>
            </a:r>
          </a:p>
        </p:txBody>
      </p:sp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265962" y="1995686"/>
            <a:ext cx="6912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kern="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Спасибо за внимание!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2618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3508</TotalTime>
  <Words>795</Words>
  <Application>Microsoft Office PowerPoint</Application>
  <PresentationFormat>Экран (16:9)</PresentationFormat>
  <Paragraphs>81</Paragraphs>
  <Slides>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Wingdings</vt:lpstr>
      <vt:lpstr>Тема Office</vt:lpstr>
      <vt:lpstr>Системные нарушения  при использовании медицинскими организациями средств обязательного медицинского страхования Московской области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zaynutdinova_mn</dc:creator>
  <cp:lastModifiedBy>Егорова Дина Вячеславовна</cp:lastModifiedBy>
  <cp:revision>304</cp:revision>
  <cp:lastPrinted>2019-10-29T09:45:26Z</cp:lastPrinted>
  <dcterms:created xsi:type="dcterms:W3CDTF">2018-09-11T06:50:19Z</dcterms:created>
  <dcterms:modified xsi:type="dcterms:W3CDTF">2022-12-26T07:49:31Z</dcterms:modified>
</cp:coreProperties>
</file>